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56" r:id="rId2"/>
  </p:sldMasterIdLst>
  <p:notesMasterIdLst>
    <p:notesMasterId r:id="rId2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Montserrat" panose="000005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g8y8QYuLI3v8dEU4lcbTVHj3xu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74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customschemas.google.com/relationships/presentationmetadata" Target="meta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Bom boa noite gente, hoje vamos focar mais na parte prática.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Como na semana passada a gente não conseguiu montar aos projetos, a gente vai dedicar aqui praticamente toda aula para montar os projetinhos e tirar dúvidas e explicar como eles funcionam, então primeiro a gente vai voltar lá na aula 4 né, e eu queria que vocês montassem para essa aula o semáforo com um botão né vamos entender lá que tá funcionando o que ele tá fazendo.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Tá em seguida tá a gente vai montar o projetinho 6 tá bom que é o é a sequência de leds controlada por um potenciômetro eu vou explicar para vocês o que acontece. Por fim, a gente vai monta os projetos 7, 8 e 9, mas se não der tempo, vamos pelo menos montar o projeto 7 e 8 e o 9 fica para casa.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Vamos pegar os kits.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3" name="Google Shape;50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+ Black">
  <p:cSld name="Logo + Black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8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8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7" name="Google Shape;67;p28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9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29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9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0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30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1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1"/>
          <p:cNvSpPr txBox="1">
            <a:spLocks noGrp="1"/>
          </p:cNvSpPr>
          <p:nvPr>
            <p:ph type="body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1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1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2"/>
          <p:cNvSpPr txBox="1"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2"/>
          <p:cNvSpPr txBox="1"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8" name="Google Shape;88;p32"/>
          <p:cNvSpPr txBox="1">
            <a:spLocks noGrp="1"/>
          </p:cNvSpPr>
          <p:nvPr>
            <p:ph type="body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2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0" name="Google Shape;90;p32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2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2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3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3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3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4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4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5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5"/>
          <p:cNvSpPr txBox="1">
            <a:spLocks noGrp="1"/>
          </p:cNvSpPr>
          <p:nvPr>
            <p:ph type="body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03" name="Google Shape;103;p35"/>
          <p:cNvSpPr txBox="1">
            <a:spLocks noGrp="1"/>
          </p:cNvSpPr>
          <p:nvPr>
            <p:ph type="body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4" name="Google Shape;104;p35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35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6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6"/>
          <p:cNvSpPr>
            <a:spLocks noGrp="1"/>
          </p:cNvSpPr>
          <p:nvPr>
            <p:ph type="pic" idx="2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36"/>
          <p:cNvSpPr txBox="1">
            <a:spLocks noGrp="1"/>
          </p:cNvSpPr>
          <p:nvPr>
            <p:ph type="body" idx="1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0" name="Google Shape;110;p36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36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7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7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37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37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obj">
  <p:cSld name="OBJEC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9"/>
          <p:cNvSpPr txBox="1"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39"/>
          <p:cNvSpPr txBox="1">
            <a:spLocks noGrp="1"/>
          </p:cNvSpPr>
          <p:nvPr>
            <p:ph type="subTitle" idx="1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39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39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39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8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8"/>
          <p:cNvSpPr txBox="1">
            <a:spLocks noGrp="1"/>
          </p:cNvSpPr>
          <p:nvPr>
            <p:ph type="body" idx="1"/>
          </p:nvPr>
        </p:nvSpPr>
        <p:spPr>
          <a:xfrm rot="5400000">
            <a:off x="604044" y="389731"/>
            <a:ext cx="5811838" cy="576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38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3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0"/>
          <p:cNvSpPr txBox="1"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40"/>
          <p:cNvSpPr txBox="1">
            <a:spLocks noGrp="1"/>
          </p:cNvSpPr>
          <p:nvPr>
            <p:ph type="body" idx="1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40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40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40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1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 extrusionOk="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41"/>
          <p:cNvSpPr txBox="1"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41"/>
          <p:cNvSpPr txBox="1">
            <a:spLocks noGrp="1"/>
          </p:cNvSpPr>
          <p:nvPr>
            <p:ph type="body" idx="1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1"/>
          <p:cNvSpPr txBox="1">
            <a:spLocks noGrp="1"/>
          </p:cNvSpPr>
          <p:nvPr>
            <p:ph type="body" idx="2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41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41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41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2"/>
          <p:cNvSpPr txBox="1"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42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42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42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3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43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43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4"/>
          <p:cNvSpPr txBox="1"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4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44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44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44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6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6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0065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abeçalho da Seção">
  <p:cSld name="1_Cabeçalho da Seção"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975644"/>
            <a:ext cx="9143999" cy="2906713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27"/>
          <p:cNvSpPr txBox="1">
            <a:spLocks noGrp="1"/>
          </p:cNvSpPr>
          <p:nvPr>
            <p:ph type="title"/>
          </p:nvPr>
        </p:nvSpPr>
        <p:spPr>
          <a:xfrm>
            <a:off x="628650" y="2073528"/>
            <a:ext cx="8387603" cy="123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000"/>
              <a:buFont typeface="Arial"/>
              <a:buNone/>
              <a:defRPr sz="3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2" name="Google Shape;6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070" y="2039438"/>
            <a:ext cx="149369" cy="259293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27"/>
          <p:cNvSpPr txBox="1"/>
          <p:nvPr/>
        </p:nvSpPr>
        <p:spPr>
          <a:xfrm>
            <a:off x="628649" y="3357951"/>
            <a:ext cx="8024534" cy="123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Arial"/>
              <a:buNone/>
            </a:pPr>
            <a:r>
              <a:rPr lang="pt-BR" sz="1400" b="1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Todos direitos reservados. Reprodução ou divulgação total ou parcial deste documento é expressamente proibido sem o consentimento formal, por escrito, do Professor (autor).</a:t>
            </a:r>
            <a:endParaRPr sz="2800" b="1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2"/>
            <a:ext cx="9144000" cy="686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3"/>
          <p:cNvPicPr preferRelativeResize="0"/>
          <p:nvPr/>
        </p:nvPicPr>
        <p:blipFill rotWithShape="1">
          <a:blip r:embed="rId10">
            <a:alphaModFix/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5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2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3" name="Google Shape;53;p2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829017" y="329329"/>
            <a:ext cx="997107" cy="272893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5"/>
          <p:cNvSpPr/>
          <p:nvPr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25"/>
          <p:cNvSpPr/>
          <p:nvPr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reference/pt/language/functions/external-interrupts/attachinterrupt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hyperlink" Target="https://www.tinkercad.com/things/6I9InHMLt6S?sharecode=EF6d_NeZw5L5FwNw912kW1nUDN14X97jPbXmcWxnGE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1.microchip.com/downloads/en/DeviceDoc/Atmel-7810-Automotive-Microcontrollers-ATmega328P_Datasheet.pdf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png"/><Relationship Id="rId4" Type="http://schemas.openxmlformats.org/officeDocument/2006/relationships/hyperlink" Target="https://www.tinkercad.com/things/0Ik0EoXzjKm?sharecode=EEjXwprkL-V0yZ6MoKsqVOGghB1fw3kCZ_IMUIHEQfA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6200" y="837363"/>
            <a:ext cx="9135541" cy="5138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69542" y="2997941"/>
            <a:ext cx="3204916" cy="862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0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 como funciona?</a:t>
            </a:r>
            <a:endParaRPr/>
          </a:p>
        </p:txBody>
      </p:sp>
      <p:pic>
        <p:nvPicPr>
          <p:cNvPr id="256" name="Google Shape;256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80" y="1196752"/>
            <a:ext cx="2092422" cy="2564904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0"/>
          <p:cNvSpPr txBox="1"/>
          <p:nvPr/>
        </p:nvSpPr>
        <p:spPr>
          <a:xfrm>
            <a:off x="63380" y="3917117"/>
            <a:ext cx="1755556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https://www.freva.com/wp-content/uploads/2019/10/smart-metering.jpg</a:t>
            </a:r>
            <a:endParaRPr/>
          </a:p>
        </p:txBody>
      </p:sp>
      <p:sp>
        <p:nvSpPr>
          <p:cNvPr id="258" name="Google Shape;258;p10"/>
          <p:cNvSpPr/>
          <p:nvPr/>
        </p:nvSpPr>
        <p:spPr>
          <a:xfrm>
            <a:off x="107504" y="4438117"/>
            <a:ext cx="1906530" cy="1997434"/>
          </a:xfrm>
          <a:custGeom>
            <a:avLst/>
            <a:gdLst/>
            <a:ahLst/>
            <a:cxnLst/>
            <a:rect l="l" t="t" r="r" b="b"/>
            <a:pathLst>
              <a:path w="3302" h="3769" extrusionOk="0">
                <a:moveTo>
                  <a:pt x="3233" y="3319"/>
                </a:moveTo>
                <a:lnTo>
                  <a:pt x="1676" y="3763"/>
                </a:lnTo>
                <a:lnTo>
                  <a:pt x="1676" y="3763"/>
                </a:lnTo>
                <a:cubicBezTo>
                  <a:pt x="1659" y="3768"/>
                  <a:pt x="1641" y="3768"/>
                  <a:pt x="1624" y="3763"/>
                </a:cubicBezTo>
                <a:lnTo>
                  <a:pt x="68" y="3319"/>
                </a:lnTo>
                <a:lnTo>
                  <a:pt x="68" y="3319"/>
                </a:lnTo>
                <a:cubicBezTo>
                  <a:pt x="28" y="3308"/>
                  <a:pt x="0" y="3270"/>
                  <a:pt x="0" y="3228"/>
                </a:cubicBezTo>
                <a:lnTo>
                  <a:pt x="0" y="94"/>
                </a:lnTo>
                <a:lnTo>
                  <a:pt x="0" y="94"/>
                </a:lnTo>
                <a:cubicBezTo>
                  <a:pt x="0" y="42"/>
                  <a:pt x="42" y="0"/>
                  <a:pt x="94" y="0"/>
                </a:cubicBezTo>
                <a:lnTo>
                  <a:pt x="3206" y="0"/>
                </a:lnTo>
                <a:lnTo>
                  <a:pt x="3206" y="0"/>
                </a:lnTo>
                <a:cubicBezTo>
                  <a:pt x="3258" y="0"/>
                  <a:pt x="3301" y="42"/>
                  <a:pt x="3301" y="94"/>
                </a:cubicBezTo>
                <a:lnTo>
                  <a:pt x="3301" y="3228"/>
                </a:lnTo>
                <a:lnTo>
                  <a:pt x="3301" y="3228"/>
                </a:lnTo>
                <a:cubicBezTo>
                  <a:pt x="3301" y="3270"/>
                  <a:pt x="3273" y="3308"/>
                  <a:pt x="3233" y="3319"/>
                </a:cubicBezTo>
              </a:path>
            </a:pathLst>
          </a:custGeom>
          <a:solidFill>
            <a:srgbClr val="D8E2F3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90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Temos diversos dispositivos em campo e precisamos atualizar o software deles.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0"/>
          <p:cNvSpPr/>
          <p:nvPr/>
        </p:nvSpPr>
        <p:spPr>
          <a:xfrm>
            <a:off x="714376" y="4365104"/>
            <a:ext cx="692786" cy="684296"/>
          </a:xfrm>
          <a:custGeom>
            <a:avLst/>
            <a:gdLst/>
            <a:ahLst/>
            <a:cxnLst/>
            <a:rect l="l" t="t" r="r" b="b"/>
            <a:pathLst>
              <a:path w="1797" h="1776" extrusionOk="0">
                <a:moveTo>
                  <a:pt x="1709" y="1756"/>
                </a:moveTo>
                <a:lnTo>
                  <a:pt x="924" y="1403"/>
                </a:lnTo>
                <a:lnTo>
                  <a:pt x="924" y="1403"/>
                </a:lnTo>
                <a:cubicBezTo>
                  <a:pt x="908" y="1396"/>
                  <a:pt x="889" y="1396"/>
                  <a:pt x="873" y="1403"/>
                </a:cubicBezTo>
                <a:lnTo>
                  <a:pt x="88" y="1756"/>
                </a:lnTo>
                <a:lnTo>
                  <a:pt x="88" y="1756"/>
                </a:lnTo>
                <a:cubicBezTo>
                  <a:pt x="47" y="1775"/>
                  <a:pt x="0" y="1745"/>
                  <a:pt x="0" y="1699"/>
                </a:cubicBezTo>
                <a:lnTo>
                  <a:pt x="0" y="62"/>
                </a:lnTo>
                <a:lnTo>
                  <a:pt x="0" y="62"/>
                </a:lnTo>
                <a:cubicBezTo>
                  <a:pt x="0" y="28"/>
                  <a:pt x="28" y="0"/>
                  <a:pt x="62" y="0"/>
                </a:cubicBezTo>
                <a:lnTo>
                  <a:pt x="1735" y="0"/>
                </a:lnTo>
                <a:lnTo>
                  <a:pt x="1735" y="0"/>
                </a:lnTo>
                <a:cubicBezTo>
                  <a:pt x="1769" y="0"/>
                  <a:pt x="1796" y="28"/>
                  <a:pt x="1796" y="62"/>
                </a:cubicBezTo>
                <a:lnTo>
                  <a:pt x="1796" y="1699"/>
                </a:lnTo>
                <a:lnTo>
                  <a:pt x="1796" y="1699"/>
                </a:lnTo>
                <a:cubicBezTo>
                  <a:pt x="1796" y="1745"/>
                  <a:pt x="1750" y="1775"/>
                  <a:pt x="1709" y="1756"/>
                </a:cubicBezTo>
              </a:path>
            </a:pathLst>
          </a:custGeom>
          <a:solidFill>
            <a:srgbClr val="2F5496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sz="3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0" name="Google Shape;260;p10" descr="{&quot;Key&quot;:&quot;POWER_USER_SHAPE_ICON&quot;,&quot;Value&quot;:&quot;POWER_USER_SHAPE_ICON_STYLE_1&quot;}"/>
          <p:cNvGrpSpPr/>
          <p:nvPr/>
        </p:nvGrpSpPr>
        <p:grpSpPr>
          <a:xfrm>
            <a:off x="2775620" y="1196752"/>
            <a:ext cx="746763" cy="660400"/>
            <a:chOff x="6402388" y="1666876"/>
            <a:chExt cx="233363" cy="206375"/>
          </a:xfrm>
        </p:grpSpPr>
        <p:sp>
          <p:nvSpPr>
            <p:cNvPr id="261" name="Google Shape;261;p10"/>
            <p:cNvSpPr/>
            <p:nvPr/>
          </p:nvSpPr>
          <p:spPr>
            <a:xfrm>
              <a:off x="6438900" y="1666876"/>
              <a:ext cx="149225" cy="115888"/>
            </a:xfrm>
            <a:custGeom>
              <a:avLst/>
              <a:gdLst/>
              <a:ahLst/>
              <a:cxnLst/>
              <a:rect l="l" t="t" r="r" b="b"/>
              <a:pathLst>
                <a:path w="4100" h="3173" extrusionOk="0">
                  <a:moveTo>
                    <a:pt x="3554" y="3173"/>
                  </a:moveTo>
                  <a:lnTo>
                    <a:pt x="3406" y="3039"/>
                  </a:lnTo>
                  <a:lnTo>
                    <a:pt x="3473" y="2965"/>
                  </a:lnTo>
                  <a:cubicBezTo>
                    <a:pt x="3745" y="2665"/>
                    <a:pt x="3896" y="2285"/>
                    <a:pt x="3898" y="1896"/>
                  </a:cubicBezTo>
                  <a:cubicBezTo>
                    <a:pt x="3899" y="1446"/>
                    <a:pt x="3710" y="1023"/>
                    <a:pt x="3364" y="703"/>
                  </a:cubicBezTo>
                  <a:cubicBezTo>
                    <a:pt x="3016" y="381"/>
                    <a:pt x="2551" y="202"/>
                    <a:pt x="2056" y="200"/>
                  </a:cubicBezTo>
                  <a:lnTo>
                    <a:pt x="2047" y="200"/>
                  </a:lnTo>
                  <a:cubicBezTo>
                    <a:pt x="1556" y="200"/>
                    <a:pt x="1093" y="374"/>
                    <a:pt x="744" y="692"/>
                  </a:cubicBezTo>
                  <a:cubicBezTo>
                    <a:pt x="396" y="1010"/>
                    <a:pt x="203" y="1431"/>
                    <a:pt x="201" y="1881"/>
                  </a:cubicBezTo>
                  <a:cubicBezTo>
                    <a:pt x="201" y="1992"/>
                    <a:pt x="212" y="2103"/>
                    <a:pt x="235" y="2211"/>
                  </a:cubicBezTo>
                  <a:lnTo>
                    <a:pt x="256" y="2309"/>
                  </a:lnTo>
                  <a:lnTo>
                    <a:pt x="60" y="2351"/>
                  </a:lnTo>
                  <a:lnTo>
                    <a:pt x="40" y="2253"/>
                  </a:lnTo>
                  <a:cubicBezTo>
                    <a:pt x="14" y="2130"/>
                    <a:pt x="0" y="2005"/>
                    <a:pt x="1" y="1880"/>
                  </a:cubicBezTo>
                  <a:cubicBezTo>
                    <a:pt x="3" y="1374"/>
                    <a:pt x="219" y="899"/>
                    <a:pt x="609" y="544"/>
                  </a:cubicBezTo>
                  <a:cubicBezTo>
                    <a:pt x="995" y="193"/>
                    <a:pt x="1506" y="0"/>
                    <a:pt x="2047" y="0"/>
                  </a:cubicBezTo>
                  <a:lnTo>
                    <a:pt x="2057" y="0"/>
                  </a:lnTo>
                  <a:cubicBezTo>
                    <a:pt x="2602" y="2"/>
                    <a:pt x="3115" y="200"/>
                    <a:pt x="3500" y="556"/>
                  </a:cubicBezTo>
                  <a:cubicBezTo>
                    <a:pt x="3887" y="914"/>
                    <a:pt x="4100" y="1390"/>
                    <a:pt x="4097" y="1897"/>
                  </a:cubicBezTo>
                  <a:cubicBezTo>
                    <a:pt x="4095" y="2336"/>
                    <a:pt x="3927" y="2763"/>
                    <a:pt x="3621" y="3099"/>
                  </a:cubicBezTo>
                  <a:lnTo>
                    <a:pt x="3554" y="317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0"/>
            <p:cNvSpPr/>
            <p:nvPr/>
          </p:nvSpPr>
          <p:spPr>
            <a:xfrm>
              <a:off x="6446838" y="1760538"/>
              <a:ext cx="17463" cy="22225"/>
            </a:xfrm>
            <a:custGeom>
              <a:avLst/>
              <a:gdLst/>
              <a:ahLst/>
              <a:cxnLst/>
              <a:rect l="l" t="t" r="r" b="b"/>
              <a:pathLst>
                <a:path w="500" h="589" extrusionOk="0">
                  <a:moveTo>
                    <a:pt x="350" y="589"/>
                  </a:moveTo>
                  <a:lnTo>
                    <a:pt x="283" y="515"/>
                  </a:lnTo>
                  <a:cubicBezTo>
                    <a:pt x="193" y="412"/>
                    <a:pt x="114" y="301"/>
                    <a:pt x="49" y="185"/>
                  </a:cubicBezTo>
                  <a:lnTo>
                    <a:pt x="0" y="98"/>
                  </a:lnTo>
                  <a:lnTo>
                    <a:pt x="174" y="0"/>
                  </a:lnTo>
                  <a:lnTo>
                    <a:pt x="223" y="87"/>
                  </a:lnTo>
                  <a:cubicBezTo>
                    <a:pt x="281" y="192"/>
                    <a:pt x="352" y="290"/>
                    <a:pt x="432" y="381"/>
                  </a:cubicBezTo>
                  <a:lnTo>
                    <a:pt x="500" y="456"/>
                  </a:lnTo>
                  <a:lnTo>
                    <a:pt x="350" y="5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0"/>
            <p:cNvSpPr/>
            <p:nvPr/>
          </p:nvSpPr>
          <p:spPr>
            <a:xfrm>
              <a:off x="6402388" y="1730376"/>
              <a:ext cx="47625" cy="80963"/>
            </a:xfrm>
            <a:custGeom>
              <a:avLst/>
              <a:gdLst/>
              <a:ahLst/>
              <a:cxnLst/>
              <a:rect l="l" t="t" r="r" b="b"/>
              <a:pathLst>
                <a:path w="1286" h="2212" extrusionOk="0">
                  <a:moveTo>
                    <a:pt x="1285" y="2212"/>
                  </a:moveTo>
                  <a:lnTo>
                    <a:pt x="1185" y="2212"/>
                  </a:lnTo>
                  <a:cubicBezTo>
                    <a:pt x="530" y="2207"/>
                    <a:pt x="0" y="1707"/>
                    <a:pt x="2" y="1097"/>
                  </a:cubicBezTo>
                  <a:cubicBezTo>
                    <a:pt x="4" y="580"/>
                    <a:pt x="383" y="138"/>
                    <a:pt x="924" y="21"/>
                  </a:cubicBezTo>
                  <a:lnTo>
                    <a:pt x="1021" y="0"/>
                  </a:lnTo>
                  <a:lnTo>
                    <a:pt x="1064" y="196"/>
                  </a:lnTo>
                  <a:lnTo>
                    <a:pt x="965" y="217"/>
                  </a:lnTo>
                  <a:cubicBezTo>
                    <a:pt x="517" y="313"/>
                    <a:pt x="204" y="675"/>
                    <a:pt x="202" y="1098"/>
                  </a:cubicBezTo>
                  <a:cubicBezTo>
                    <a:pt x="200" y="1598"/>
                    <a:pt x="642" y="2008"/>
                    <a:pt x="1186" y="2011"/>
                  </a:cubicBezTo>
                  <a:lnTo>
                    <a:pt x="1286" y="2012"/>
                  </a:lnTo>
                  <a:lnTo>
                    <a:pt x="1285" y="221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0"/>
            <p:cNvSpPr/>
            <p:nvPr/>
          </p:nvSpPr>
          <p:spPr>
            <a:xfrm>
              <a:off x="6580188" y="1720851"/>
              <a:ext cx="55563" cy="92075"/>
            </a:xfrm>
            <a:custGeom>
              <a:avLst/>
              <a:gdLst/>
              <a:ahLst/>
              <a:cxnLst/>
              <a:rect l="l" t="t" r="r" b="b"/>
              <a:pathLst>
                <a:path w="1519" h="2524" extrusionOk="0">
                  <a:moveTo>
                    <a:pt x="303" y="2524"/>
                  </a:moveTo>
                  <a:lnTo>
                    <a:pt x="279" y="2326"/>
                  </a:lnTo>
                  <a:lnTo>
                    <a:pt x="379" y="2314"/>
                  </a:lnTo>
                  <a:cubicBezTo>
                    <a:pt x="912" y="2252"/>
                    <a:pt x="1315" y="1801"/>
                    <a:pt x="1318" y="1265"/>
                  </a:cubicBezTo>
                  <a:cubicBezTo>
                    <a:pt x="1319" y="981"/>
                    <a:pt x="1210" y="715"/>
                    <a:pt x="1010" y="514"/>
                  </a:cubicBezTo>
                  <a:cubicBezTo>
                    <a:pt x="810" y="312"/>
                    <a:pt x="543" y="201"/>
                    <a:pt x="260" y="200"/>
                  </a:cubicBezTo>
                  <a:cubicBezTo>
                    <a:pt x="214" y="200"/>
                    <a:pt x="169" y="202"/>
                    <a:pt x="124" y="208"/>
                  </a:cubicBezTo>
                  <a:lnTo>
                    <a:pt x="26" y="220"/>
                  </a:lnTo>
                  <a:lnTo>
                    <a:pt x="0" y="21"/>
                  </a:lnTo>
                  <a:lnTo>
                    <a:pt x="100" y="9"/>
                  </a:lnTo>
                  <a:cubicBezTo>
                    <a:pt x="153" y="3"/>
                    <a:pt x="206" y="0"/>
                    <a:pt x="260" y="0"/>
                  </a:cubicBezTo>
                  <a:cubicBezTo>
                    <a:pt x="598" y="1"/>
                    <a:pt x="915" y="134"/>
                    <a:pt x="1152" y="373"/>
                  </a:cubicBezTo>
                  <a:cubicBezTo>
                    <a:pt x="1389" y="612"/>
                    <a:pt x="1519" y="929"/>
                    <a:pt x="1518" y="1265"/>
                  </a:cubicBezTo>
                  <a:cubicBezTo>
                    <a:pt x="1515" y="1903"/>
                    <a:pt x="1036" y="2439"/>
                    <a:pt x="402" y="2513"/>
                  </a:cubicBezTo>
                  <a:lnTo>
                    <a:pt x="303" y="25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6450013" y="1804988"/>
              <a:ext cx="150813" cy="11113"/>
            </a:xfrm>
            <a:custGeom>
              <a:avLst/>
              <a:gdLst/>
              <a:ahLst/>
              <a:cxnLst/>
              <a:rect l="l" t="t" r="r" b="b"/>
              <a:pathLst>
                <a:path w="4133" h="327" extrusionOk="0">
                  <a:moveTo>
                    <a:pt x="2254" y="327"/>
                  </a:moveTo>
                  <a:cubicBezTo>
                    <a:pt x="1062" y="327"/>
                    <a:pt x="113" y="212"/>
                    <a:pt x="99" y="212"/>
                  </a:cubicBezTo>
                  <a:lnTo>
                    <a:pt x="0" y="199"/>
                  </a:lnTo>
                  <a:lnTo>
                    <a:pt x="24" y="0"/>
                  </a:lnTo>
                  <a:lnTo>
                    <a:pt x="124" y="12"/>
                  </a:lnTo>
                  <a:cubicBezTo>
                    <a:pt x="144" y="15"/>
                    <a:pt x="2166" y="259"/>
                    <a:pt x="4010" y="28"/>
                  </a:cubicBezTo>
                  <a:lnTo>
                    <a:pt x="4108" y="16"/>
                  </a:lnTo>
                  <a:lnTo>
                    <a:pt x="4133" y="214"/>
                  </a:lnTo>
                  <a:lnTo>
                    <a:pt x="4034" y="227"/>
                  </a:lnTo>
                  <a:cubicBezTo>
                    <a:pt x="3435" y="302"/>
                    <a:pt x="2817" y="327"/>
                    <a:pt x="2254" y="32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0"/>
            <p:cNvSpPr/>
            <p:nvPr/>
          </p:nvSpPr>
          <p:spPr>
            <a:xfrm>
              <a:off x="6496050" y="1812926"/>
              <a:ext cx="6350" cy="26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0"/>
            <p:cNvSpPr/>
            <p:nvPr/>
          </p:nvSpPr>
          <p:spPr>
            <a:xfrm>
              <a:off x="6529388" y="1811338"/>
              <a:ext cx="7938" cy="285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0"/>
            <p:cNvSpPr/>
            <p:nvPr/>
          </p:nvSpPr>
          <p:spPr>
            <a:xfrm>
              <a:off x="6480175" y="1833563"/>
              <a:ext cx="71438" cy="39688"/>
            </a:xfrm>
            <a:custGeom>
              <a:avLst/>
              <a:gdLst/>
              <a:ahLst/>
              <a:cxnLst/>
              <a:rect l="l" t="t" r="r" b="b"/>
              <a:pathLst>
                <a:path w="45" h="25" extrusionOk="0">
                  <a:moveTo>
                    <a:pt x="24" y="25"/>
                  </a:moveTo>
                  <a:lnTo>
                    <a:pt x="21" y="25"/>
                  </a:lnTo>
                  <a:lnTo>
                    <a:pt x="0" y="3"/>
                  </a:lnTo>
                  <a:lnTo>
                    <a:pt x="2" y="0"/>
                  </a:lnTo>
                  <a:lnTo>
                    <a:pt x="14" y="0"/>
                  </a:lnTo>
                  <a:lnTo>
                    <a:pt x="14" y="4"/>
                  </a:lnTo>
                  <a:lnTo>
                    <a:pt x="7" y="4"/>
                  </a:lnTo>
                  <a:lnTo>
                    <a:pt x="23" y="20"/>
                  </a:lnTo>
                  <a:lnTo>
                    <a:pt x="38" y="4"/>
                  </a:lnTo>
                  <a:lnTo>
                    <a:pt x="32" y="4"/>
                  </a:lnTo>
                  <a:lnTo>
                    <a:pt x="32" y="0"/>
                  </a:lnTo>
                  <a:lnTo>
                    <a:pt x="44" y="0"/>
                  </a:lnTo>
                  <a:lnTo>
                    <a:pt x="45" y="4"/>
                  </a:lnTo>
                  <a:lnTo>
                    <a:pt x="24" y="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9" name="Google Shape;269;p10" descr="{&quot;Key&quot;:&quot;POWER_USER_SHAPE_ICON&quot;,&quot;Value&quot;:&quot;POWER_USER_SHAPE_ICON_STYLE_1&quot;}"/>
          <p:cNvSpPr/>
          <p:nvPr/>
        </p:nvSpPr>
        <p:spPr>
          <a:xfrm rot="10800000">
            <a:off x="1835697" y="2149087"/>
            <a:ext cx="754083" cy="631134"/>
          </a:xfrm>
          <a:custGeom>
            <a:avLst/>
            <a:gdLst/>
            <a:ahLst/>
            <a:cxnLst/>
            <a:rect l="l" t="t" r="r" b="b"/>
            <a:pathLst>
              <a:path w="1250" h="1045" extrusionOk="0">
                <a:moveTo>
                  <a:pt x="522" y="1044"/>
                </a:moveTo>
                <a:lnTo>
                  <a:pt x="0" y="522"/>
                </a:lnTo>
                <a:lnTo>
                  <a:pt x="522" y="0"/>
                </a:lnTo>
                <a:lnTo>
                  <a:pt x="867" y="0"/>
                </a:lnTo>
                <a:lnTo>
                  <a:pt x="470" y="397"/>
                </a:lnTo>
                <a:lnTo>
                  <a:pt x="1250" y="397"/>
                </a:lnTo>
                <a:lnTo>
                  <a:pt x="1250" y="650"/>
                </a:lnTo>
                <a:lnTo>
                  <a:pt x="472" y="650"/>
                </a:lnTo>
                <a:lnTo>
                  <a:pt x="867" y="1045"/>
                </a:lnTo>
                <a:lnTo>
                  <a:pt x="522" y="1044"/>
                </a:lnTo>
                <a:close/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0" name="Google Shape;270;p10" descr="{&quot;Key&quot;:&quot;POWER_USER_SHAPE_ICON&quot;,&quot;Value&quot;:&quot;POWER_USER_SHAPE_ICON_STYLE_1&quot;}"/>
          <p:cNvGrpSpPr/>
          <p:nvPr/>
        </p:nvGrpSpPr>
        <p:grpSpPr>
          <a:xfrm>
            <a:off x="2779954" y="2178904"/>
            <a:ext cx="738094" cy="571500"/>
            <a:chOff x="7613650" y="384175"/>
            <a:chExt cx="1062038" cy="822326"/>
          </a:xfrm>
        </p:grpSpPr>
        <p:sp>
          <p:nvSpPr>
            <p:cNvPr id="271" name="Google Shape;271;p10"/>
            <p:cNvSpPr/>
            <p:nvPr/>
          </p:nvSpPr>
          <p:spPr>
            <a:xfrm>
              <a:off x="7613650" y="490538"/>
              <a:ext cx="330200" cy="463550"/>
            </a:xfrm>
            <a:custGeom>
              <a:avLst/>
              <a:gdLst/>
              <a:ahLst/>
              <a:cxnLst/>
              <a:rect l="l" t="t" r="r" b="b"/>
              <a:pathLst>
                <a:path w="208" h="292" extrusionOk="0">
                  <a:moveTo>
                    <a:pt x="0" y="177"/>
                  </a:moveTo>
                  <a:lnTo>
                    <a:pt x="208" y="292"/>
                  </a:lnTo>
                  <a:lnTo>
                    <a:pt x="208" y="210"/>
                  </a:lnTo>
                  <a:lnTo>
                    <a:pt x="84" y="146"/>
                  </a:lnTo>
                  <a:lnTo>
                    <a:pt x="208" y="83"/>
                  </a:lnTo>
                  <a:lnTo>
                    <a:pt x="208" y="0"/>
                  </a:lnTo>
                  <a:lnTo>
                    <a:pt x="0" y="116"/>
                  </a:lnTo>
                  <a:lnTo>
                    <a:pt x="0" y="17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0"/>
            <p:cNvSpPr/>
            <p:nvPr/>
          </p:nvSpPr>
          <p:spPr>
            <a:xfrm>
              <a:off x="8004175" y="384175"/>
              <a:ext cx="225425" cy="590550"/>
            </a:xfrm>
            <a:custGeom>
              <a:avLst/>
              <a:gdLst/>
              <a:ahLst/>
              <a:cxnLst/>
              <a:rect l="l" t="t" r="r" b="b"/>
              <a:pathLst>
                <a:path w="142" h="372" extrusionOk="0">
                  <a:moveTo>
                    <a:pt x="77" y="0"/>
                  </a:moveTo>
                  <a:lnTo>
                    <a:pt x="0" y="372"/>
                  </a:lnTo>
                  <a:lnTo>
                    <a:pt x="66" y="372"/>
                  </a:lnTo>
                  <a:lnTo>
                    <a:pt x="142" y="0"/>
                  </a:lnTo>
                  <a:lnTo>
                    <a:pt x="77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0"/>
            <p:cNvSpPr/>
            <p:nvPr/>
          </p:nvSpPr>
          <p:spPr>
            <a:xfrm>
              <a:off x="8275638" y="490538"/>
              <a:ext cx="331788" cy="401638"/>
            </a:xfrm>
            <a:custGeom>
              <a:avLst/>
              <a:gdLst/>
              <a:ahLst/>
              <a:cxnLst/>
              <a:rect l="l" t="t" r="r" b="b"/>
              <a:pathLst>
                <a:path w="551" h="666" extrusionOk="0">
                  <a:moveTo>
                    <a:pt x="32" y="619"/>
                  </a:moveTo>
                  <a:cubicBezTo>
                    <a:pt x="41" y="617"/>
                    <a:pt x="51" y="615"/>
                    <a:pt x="61" y="613"/>
                  </a:cubicBezTo>
                  <a:cubicBezTo>
                    <a:pt x="91" y="609"/>
                    <a:pt x="124" y="626"/>
                    <a:pt x="140" y="653"/>
                  </a:cubicBezTo>
                  <a:lnTo>
                    <a:pt x="147" y="666"/>
                  </a:lnTo>
                  <a:lnTo>
                    <a:pt x="159" y="656"/>
                  </a:lnTo>
                  <a:cubicBezTo>
                    <a:pt x="179" y="637"/>
                    <a:pt x="212" y="631"/>
                    <a:pt x="238" y="640"/>
                  </a:cubicBezTo>
                  <a:lnTo>
                    <a:pt x="256" y="630"/>
                  </a:lnTo>
                  <a:cubicBezTo>
                    <a:pt x="249" y="610"/>
                    <a:pt x="249" y="588"/>
                    <a:pt x="259" y="569"/>
                  </a:cubicBezTo>
                  <a:cubicBezTo>
                    <a:pt x="263" y="559"/>
                    <a:pt x="268" y="550"/>
                    <a:pt x="273" y="542"/>
                  </a:cubicBezTo>
                  <a:cubicBezTo>
                    <a:pt x="278" y="533"/>
                    <a:pt x="285" y="525"/>
                    <a:pt x="291" y="516"/>
                  </a:cubicBezTo>
                  <a:cubicBezTo>
                    <a:pt x="305" y="498"/>
                    <a:pt x="329" y="486"/>
                    <a:pt x="354" y="486"/>
                  </a:cubicBezTo>
                  <a:cubicBezTo>
                    <a:pt x="361" y="486"/>
                    <a:pt x="368" y="487"/>
                    <a:pt x="374" y="489"/>
                  </a:cubicBezTo>
                  <a:lnTo>
                    <a:pt x="386" y="492"/>
                  </a:lnTo>
                  <a:cubicBezTo>
                    <a:pt x="387" y="491"/>
                    <a:pt x="388" y="491"/>
                    <a:pt x="389" y="490"/>
                  </a:cubicBezTo>
                  <a:lnTo>
                    <a:pt x="393" y="479"/>
                  </a:lnTo>
                  <a:cubicBezTo>
                    <a:pt x="403" y="449"/>
                    <a:pt x="431" y="426"/>
                    <a:pt x="462" y="424"/>
                  </a:cubicBezTo>
                  <a:cubicBezTo>
                    <a:pt x="472" y="424"/>
                    <a:pt x="482" y="423"/>
                    <a:pt x="492" y="424"/>
                  </a:cubicBezTo>
                  <a:cubicBezTo>
                    <a:pt x="502" y="424"/>
                    <a:pt x="513" y="425"/>
                    <a:pt x="523" y="426"/>
                  </a:cubicBezTo>
                  <a:cubicBezTo>
                    <a:pt x="533" y="428"/>
                    <a:pt x="542" y="431"/>
                    <a:pt x="551" y="436"/>
                  </a:cubicBezTo>
                  <a:lnTo>
                    <a:pt x="551" y="300"/>
                  </a:lnTo>
                  <a:lnTo>
                    <a:pt x="0" y="0"/>
                  </a:lnTo>
                  <a:lnTo>
                    <a:pt x="0" y="217"/>
                  </a:lnTo>
                  <a:lnTo>
                    <a:pt x="338" y="385"/>
                  </a:lnTo>
                  <a:lnTo>
                    <a:pt x="0" y="552"/>
                  </a:lnTo>
                  <a:lnTo>
                    <a:pt x="0" y="628"/>
                  </a:lnTo>
                  <a:cubicBezTo>
                    <a:pt x="1" y="628"/>
                    <a:pt x="1" y="628"/>
                    <a:pt x="1" y="628"/>
                  </a:cubicBezTo>
                  <a:cubicBezTo>
                    <a:pt x="12" y="624"/>
                    <a:pt x="22" y="621"/>
                    <a:pt x="32" y="61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0"/>
            <p:cNvSpPr/>
            <p:nvPr/>
          </p:nvSpPr>
          <p:spPr>
            <a:xfrm>
              <a:off x="8181975" y="893763"/>
              <a:ext cx="312738" cy="312738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362" y="286"/>
                  </a:moveTo>
                  <a:cubicBezTo>
                    <a:pt x="360" y="296"/>
                    <a:pt x="355" y="307"/>
                    <a:pt x="349" y="316"/>
                  </a:cubicBezTo>
                  <a:cubicBezTo>
                    <a:pt x="334" y="341"/>
                    <a:pt x="311" y="358"/>
                    <a:pt x="283" y="364"/>
                  </a:cubicBezTo>
                  <a:cubicBezTo>
                    <a:pt x="256" y="371"/>
                    <a:pt x="227" y="366"/>
                    <a:pt x="203" y="351"/>
                  </a:cubicBezTo>
                  <a:cubicBezTo>
                    <a:pt x="163" y="327"/>
                    <a:pt x="144" y="280"/>
                    <a:pt x="155" y="235"/>
                  </a:cubicBezTo>
                  <a:cubicBezTo>
                    <a:pt x="158" y="224"/>
                    <a:pt x="162" y="214"/>
                    <a:pt x="168" y="204"/>
                  </a:cubicBezTo>
                  <a:cubicBezTo>
                    <a:pt x="199" y="154"/>
                    <a:pt x="265" y="139"/>
                    <a:pt x="315" y="170"/>
                  </a:cubicBezTo>
                  <a:cubicBezTo>
                    <a:pt x="354" y="194"/>
                    <a:pt x="373" y="241"/>
                    <a:pt x="362" y="286"/>
                  </a:cubicBezTo>
                  <a:close/>
                  <a:moveTo>
                    <a:pt x="507" y="180"/>
                  </a:moveTo>
                  <a:cubicBezTo>
                    <a:pt x="507" y="179"/>
                    <a:pt x="506" y="178"/>
                    <a:pt x="506" y="176"/>
                  </a:cubicBezTo>
                  <a:cubicBezTo>
                    <a:pt x="505" y="175"/>
                    <a:pt x="505" y="174"/>
                    <a:pt x="505" y="174"/>
                  </a:cubicBezTo>
                  <a:cubicBezTo>
                    <a:pt x="504" y="173"/>
                    <a:pt x="504" y="172"/>
                    <a:pt x="504" y="172"/>
                  </a:cubicBezTo>
                  <a:cubicBezTo>
                    <a:pt x="503" y="172"/>
                    <a:pt x="503" y="171"/>
                    <a:pt x="503" y="171"/>
                  </a:cubicBezTo>
                  <a:cubicBezTo>
                    <a:pt x="503" y="171"/>
                    <a:pt x="502" y="170"/>
                    <a:pt x="501" y="169"/>
                  </a:cubicBezTo>
                  <a:lnTo>
                    <a:pt x="501" y="169"/>
                  </a:lnTo>
                  <a:cubicBezTo>
                    <a:pt x="497" y="165"/>
                    <a:pt x="492" y="163"/>
                    <a:pt x="487" y="163"/>
                  </a:cubicBezTo>
                  <a:lnTo>
                    <a:pt x="453" y="161"/>
                  </a:lnTo>
                  <a:cubicBezTo>
                    <a:pt x="451" y="160"/>
                    <a:pt x="448" y="160"/>
                    <a:pt x="446" y="159"/>
                  </a:cubicBezTo>
                  <a:cubicBezTo>
                    <a:pt x="440" y="156"/>
                    <a:pt x="435" y="152"/>
                    <a:pt x="433" y="148"/>
                  </a:cubicBezTo>
                  <a:cubicBezTo>
                    <a:pt x="429" y="142"/>
                    <a:pt x="424" y="136"/>
                    <a:pt x="419" y="130"/>
                  </a:cubicBezTo>
                  <a:cubicBezTo>
                    <a:pt x="415" y="125"/>
                    <a:pt x="413" y="115"/>
                    <a:pt x="414" y="108"/>
                  </a:cubicBezTo>
                  <a:cubicBezTo>
                    <a:pt x="414" y="108"/>
                    <a:pt x="414" y="107"/>
                    <a:pt x="414" y="106"/>
                  </a:cubicBezTo>
                  <a:lnTo>
                    <a:pt x="423" y="74"/>
                  </a:lnTo>
                  <a:cubicBezTo>
                    <a:pt x="425" y="66"/>
                    <a:pt x="422" y="56"/>
                    <a:pt x="416" y="52"/>
                  </a:cubicBezTo>
                  <a:cubicBezTo>
                    <a:pt x="412" y="49"/>
                    <a:pt x="408" y="46"/>
                    <a:pt x="404" y="44"/>
                  </a:cubicBezTo>
                  <a:cubicBezTo>
                    <a:pt x="401" y="41"/>
                    <a:pt x="398" y="39"/>
                    <a:pt x="395" y="37"/>
                  </a:cubicBezTo>
                  <a:cubicBezTo>
                    <a:pt x="388" y="33"/>
                    <a:pt x="381" y="29"/>
                    <a:pt x="374" y="26"/>
                  </a:cubicBezTo>
                  <a:cubicBezTo>
                    <a:pt x="368" y="23"/>
                    <a:pt x="357" y="24"/>
                    <a:pt x="352" y="29"/>
                  </a:cubicBezTo>
                  <a:lnTo>
                    <a:pt x="326" y="52"/>
                  </a:lnTo>
                  <a:cubicBezTo>
                    <a:pt x="320" y="57"/>
                    <a:pt x="310" y="60"/>
                    <a:pt x="302" y="58"/>
                  </a:cubicBezTo>
                  <a:cubicBezTo>
                    <a:pt x="295" y="57"/>
                    <a:pt x="288" y="55"/>
                    <a:pt x="281" y="55"/>
                  </a:cubicBezTo>
                  <a:cubicBezTo>
                    <a:pt x="273" y="54"/>
                    <a:pt x="264" y="48"/>
                    <a:pt x="260" y="42"/>
                  </a:cubicBezTo>
                  <a:cubicBezTo>
                    <a:pt x="260" y="42"/>
                    <a:pt x="260" y="42"/>
                    <a:pt x="260" y="42"/>
                  </a:cubicBezTo>
                  <a:lnTo>
                    <a:pt x="243" y="12"/>
                  </a:lnTo>
                  <a:cubicBezTo>
                    <a:pt x="239" y="5"/>
                    <a:pt x="230" y="0"/>
                    <a:pt x="223" y="1"/>
                  </a:cubicBezTo>
                  <a:cubicBezTo>
                    <a:pt x="215" y="2"/>
                    <a:pt x="207" y="4"/>
                    <a:pt x="199" y="6"/>
                  </a:cubicBezTo>
                  <a:cubicBezTo>
                    <a:pt x="191" y="7"/>
                    <a:pt x="183" y="10"/>
                    <a:pt x="175" y="13"/>
                  </a:cubicBezTo>
                  <a:cubicBezTo>
                    <a:pt x="168" y="15"/>
                    <a:pt x="162" y="24"/>
                    <a:pt x="162" y="31"/>
                  </a:cubicBezTo>
                  <a:lnTo>
                    <a:pt x="160" y="66"/>
                  </a:lnTo>
                  <a:cubicBezTo>
                    <a:pt x="159" y="70"/>
                    <a:pt x="157" y="75"/>
                    <a:pt x="154" y="79"/>
                  </a:cubicBezTo>
                  <a:cubicBezTo>
                    <a:pt x="152" y="82"/>
                    <a:pt x="150" y="85"/>
                    <a:pt x="147" y="86"/>
                  </a:cubicBezTo>
                  <a:cubicBezTo>
                    <a:pt x="141" y="90"/>
                    <a:pt x="135" y="94"/>
                    <a:pt x="129" y="99"/>
                  </a:cubicBezTo>
                  <a:cubicBezTo>
                    <a:pt x="123" y="104"/>
                    <a:pt x="113" y="106"/>
                    <a:pt x="106" y="104"/>
                  </a:cubicBezTo>
                  <a:lnTo>
                    <a:pt x="73" y="95"/>
                  </a:lnTo>
                  <a:cubicBezTo>
                    <a:pt x="66" y="93"/>
                    <a:pt x="56" y="96"/>
                    <a:pt x="51" y="102"/>
                  </a:cubicBezTo>
                  <a:cubicBezTo>
                    <a:pt x="46" y="109"/>
                    <a:pt x="41" y="116"/>
                    <a:pt x="37" y="123"/>
                  </a:cubicBezTo>
                  <a:cubicBezTo>
                    <a:pt x="32" y="130"/>
                    <a:pt x="29" y="137"/>
                    <a:pt x="25" y="144"/>
                  </a:cubicBezTo>
                  <a:cubicBezTo>
                    <a:pt x="22" y="151"/>
                    <a:pt x="24" y="161"/>
                    <a:pt x="29" y="167"/>
                  </a:cubicBezTo>
                  <a:lnTo>
                    <a:pt x="51" y="192"/>
                  </a:lnTo>
                  <a:cubicBezTo>
                    <a:pt x="56" y="198"/>
                    <a:pt x="60" y="204"/>
                    <a:pt x="59" y="207"/>
                  </a:cubicBezTo>
                  <a:cubicBezTo>
                    <a:pt x="58" y="208"/>
                    <a:pt x="58" y="210"/>
                    <a:pt x="58" y="212"/>
                  </a:cubicBezTo>
                  <a:cubicBezTo>
                    <a:pt x="55" y="220"/>
                    <a:pt x="54" y="229"/>
                    <a:pt x="53" y="238"/>
                  </a:cubicBezTo>
                  <a:cubicBezTo>
                    <a:pt x="52" y="245"/>
                    <a:pt x="47" y="255"/>
                    <a:pt x="40" y="258"/>
                  </a:cubicBezTo>
                  <a:lnTo>
                    <a:pt x="11" y="275"/>
                  </a:lnTo>
                  <a:cubicBezTo>
                    <a:pt x="4" y="279"/>
                    <a:pt x="0" y="288"/>
                    <a:pt x="1" y="295"/>
                  </a:cubicBezTo>
                  <a:cubicBezTo>
                    <a:pt x="2" y="303"/>
                    <a:pt x="3" y="311"/>
                    <a:pt x="5" y="319"/>
                  </a:cubicBezTo>
                  <a:cubicBezTo>
                    <a:pt x="6" y="325"/>
                    <a:pt x="8" y="331"/>
                    <a:pt x="10" y="337"/>
                  </a:cubicBezTo>
                  <a:cubicBezTo>
                    <a:pt x="11" y="339"/>
                    <a:pt x="11" y="341"/>
                    <a:pt x="12" y="343"/>
                  </a:cubicBezTo>
                  <a:cubicBezTo>
                    <a:pt x="12" y="344"/>
                    <a:pt x="13" y="345"/>
                    <a:pt x="13" y="346"/>
                  </a:cubicBezTo>
                  <a:cubicBezTo>
                    <a:pt x="14" y="346"/>
                    <a:pt x="14" y="347"/>
                    <a:pt x="14" y="348"/>
                  </a:cubicBezTo>
                  <a:cubicBezTo>
                    <a:pt x="15" y="348"/>
                    <a:pt x="15" y="348"/>
                    <a:pt x="15" y="348"/>
                  </a:cubicBezTo>
                  <a:cubicBezTo>
                    <a:pt x="19" y="353"/>
                    <a:pt x="25" y="356"/>
                    <a:pt x="31" y="357"/>
                  </a:cubicBezTo>
                  <a:lnTo>
                    <a:pt x="63" y="358"/>
                  </a:lnTo>
                  <a:cubicBezTo>
                    <a:pt x="71" y="359"/>
                    <a:pt x="80" y="365"/>
                    <a:pt x="84" y="371"/>
                  </a:cubicBezTo>
                  <a:cubicBezTo>
                    <a:pt x="88" y="378"/>
                    <a:pt x="93" y="384"/>
                    <a:pt x="98" y="390"/>
                  </a:cubicBezTo>
                  <a:cubicBezTo>
                    <a:pt x="102" y="396"/>
                    <a:pt x="105" y="407"/>
                    <a:pt x="103" y="414"/>
                  </a:cubicBezTo>
                  <a:lnTo>
                    <a:pt x="94" y="446"/>
                  </a:lnTo>
                  <a:cubicBezTo>
                    <a:pt x="93" y="453"/>
                    <a:pt x="96" y="463"/>
                    <a:pt x="102" y="468"/>
                  </a:cubicBezTo>
                  <a:cubicBezTo>
                    <a:pt x="108" y="472"/>
                    <a:pt x="114" y="477"/>
                    <a:pt x="121" y="481"/>
                  </a:cubicBezTo>
                  <a:cubicBezTo>
                    <a:pt x="128" y="485"/>
                    <a:pt x="136" y="490"/>
                    <a:pt x="143" y="493"/>
                  </a:cubicBezTo>
                  <a:cubicBezTo>
                    <a:pt x="150" y="496"/>
                    <a:pt x="160" y="495"/>
                    <a:pt x="166" y="490"/>
                  </a:cubicBezTo>
                  <a:lnTo>
                    <a:pt x="190" y="468"/>
                  </a:lnTo>
                  <a:cubicBezTo>
                    <a:pt x="196" y="463"/>
                    <a:pt x="206" y="461"/>
                    <a:pt x="214" y="463"/>
                  </a:cubicBezTo>
                  <a:cubicBezTo>
                    <a:pt x="221" y="464"/>
                    <a:pt x="229" y="466"/>
                    <a:pt x="238" y="466"/>
                  </a:cubicBezTo>
                  <a:cubicBezTo>
                    <a:pt x="245" y="467"/>
                    <a:pt x="254" y="473"/>
                    <a:pt x="258" y="479"/>
                  </a:cubicBezTo>
                  <a:lnTo>
                    <a:pt x="274" y="507"/>
                  </a:lnTo>
                  <a:cubicBezTo>
                    <a:pt x="278" y="514"/>
                    <a:pt x="287" y="518"/>
                    <a:pt x="294" y="518"/>
                  </a:cubicBezTo>
                  <a:cubicBezTo>
                    <a:pt x="303" y="517"/>
                    <a:pt x="311" y="515"/>
                    <a:pt x="319" y="513"/>
                  </a:cubicBezTo>
                  <a:cubicBezTo>
                    <a:pt x="327" y="511"/>
                    <a:pt x="335" y="509"/>
                    <a:pt x="342" y="506"/>
                  </a:cubicBezTo>
                  <a:cubicBezTo>
                    <a:pt x="349" y="504"/>
                    <a:pt x="355" y="496"/>
                    <a:pt x="356" y="488"/>
                  </a:cubicBezTo>
                  <a:lnTo>
                    <a:pt x="358" y="456"/>
                  </a:lnTo>
                  <a:cubicBezTo>
                    <a:pt x="358" y="448"/>
                    <a:pt x="364" y="439"/>
                    <a:pt x="370" y="435"/>
                  </a:cubicBezTo>
                  <a:cubicBezTo>
                    <a:pt x="377" y="431"/>
                    <a:pt x="384" y="426"/>
                    <a:pt x="390" y="421"/>
                  </a:cubicBezTo>
                  <a:cubicBezTo>
                    <a:pt x="396" y="416"/>
                    <a:pt x="406" y="413"/>
                    <a:pt x="413" y="415"/>
                  </a:cubicBezTo>
                  <a:lnTo>
                    <a:pt x="445" y="424"/>
                  </a:lnTo>
                  <a:cubicBezTo>
                    <a:pt x="452" y="426"/>
                    <a:pt x="462" y="423"/>
                    <a:pt x="467" y="417"/>
                  </a:cubicBezTo>
                  <a:cubicBezTo>
                    <a:pt x="472" y="411"/>
                    <a:pt x="476" y="404"/>
                    <a:pt x="480" y="397"/>
                  </a:cubicBezTo>
                  <a:cubicBezTo>
                    <a:pt x="485" y="390"/>
                    <a:pt x="489" y="383"/>
                    <a:pt x="492" y="375"/>
                  </a:cubicBezTo>
                  <a:cubicBezTo>
                    <a:pt x="496" y="368"/>
                    <a:pt x="494" y="358"/>
                    <a:pt x="489" y="352"/>
                  </a:cubicBezTo>
                  <a:lnTo>
                    <a:pt x="467" y="328"/>
                  </a:lnTo>
                  <a:cubicBezTo>
                    <a:pt x="462" y="322"/>
                    <a:pt x="458" y="316"/>
                    <a:pt x="459" y="313"/>
                  </a:cubicBezTo>
                  <a:cubicBezTo>
                    <a:pt x="459" y="312"/>
                    <a:pt x="460" y="311"/>
                    <a:pt x="460" y="309"/>
                  </a:cubicBezTo>
                  <a:cubicBezTo>
                    <a:pt x="462" y="300"/>
                    <a:pt x="464" y="291"/>
                    <a:pt x="465" y="281"/>
                  </a:cubicBezTo>
                  <a:cubicBezTo>
                    <a:pt x="465" y="274"/>
                    <a:pt x="471" y="264"/>
                    <a:pt x="478" y="261"/>
                  </a:cubicBezTo>
                  <a:lnTo>
                    <a:pt x="506" y="244"/>
                  </a:lnTo>
                  <a:cubicBezTo>
                    <a:pt x="513" y="240"/>
                    <a:pt x="518" y="231"/>
                    <a:pt x="517" y="224"/>
                  </a:cubicBezTo>
                  <a:cubicBezTo>
                    <a:pt x="516" y="215"/>
                    <a:pt x="514" y="207"/>
                    <a:pt x="512" y="199"/>
                  </a:cubicBezTo>
                  <a:cubicBezTo>
                    <a:pt x="511" y="193"/>
                    <a:pt x="509" y="187"/>
                    <a:pt x="507" y="18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0"/>
            <p:cNvSpPr/>
            <p:nvPr/>
          </p:nvSpPr>
          <p:spPr>
            <a:xfrm>
              <a:off x="8459788" y="781050"/>
              <a:ext cx="215900" cy="230188"/>
            </a:xfrm>
            <a:custGeom>
              <a:avLst/>
              <a:gdLst/>
              <a:ahLst/>
              <a:cxnLst/>
              <a:rect l="l" t="t" r="r" b="b"/>
              <a:pathLst>
                <a:path w="360" h="382" extrusionOk="0">
                  <a:moveTo>
                    <a:pt x="246" y="206"/>
                  </a:moveTo>
                  <a:cubicBezTo>
                    <a:pt x="244" y="213"/>
                    <a:pt x="241" y="220"/>
                    <a:pt x="237" y="226"/>
                  </a:cubicBezTo>
                  <a:cubicBezTo>
                    <a:pt x="217" y="259"/>
                    <a:pt x="174" y="269"/>
                    <a:pt x="142" y="249"/>
                  </a:cubicBezTo>
                  <a:cubicBezTo>
                    <a:pt x="116" y="233"/>
                    <a:pt x="104" y="203"/>
                    <a:pt x="111" y="174"/>
                  </a:cubicBezTo>
                  <a:cubicBezTo>
                    <a:pt x="113" y="167"/>
                    <a:pt x="116" y="160"/>
                    <a:pt x="119" y="154"/>
                  </a:cubicBezTo>
                  <a:cubicBezTo>
                    <a:pt x="129" y="138"/>
                    <a:pt x="144" y="127"/>
                    <a:pt x="162" y="123"/>
                  </a:cubicBezTo>
                  <a:cubicBezTo>
                    <a:pt x="180" y="118"/>
                    <a:pt x="199" y="121"/>
                    <a:pt x="215" y="131"/>
                  </a:cubicBezTo>
                  <a:cubicBezTo>
                    <a:pt x="240" y="147"/>
                    <a:pt x="253" y="177"/>
                    <a:pt x="246" y="206"/>
                  </a:cubicBezTo>
                  <a:close/>
                  <a:moveTo>
                    <a:pt x="332" y="227"/>
                  </a:moveTo>
                  <a:cubicBezTo>
                    <a:pt x="327" y="221"/>
                    <a:pt x="324" y="210"/>
                    <a:pt x="325" y="203"/>
                  </a:cubicBezTo>
                  <a:cubicBezTo>
                    <a:pt x="325" y="198"/>
                    <a:pt x="325" y="192"/>
                    <a:pt x="325" y="187"/>
                  </a:cubicBezTo>
                  <a:cubicBezTo>
                    <a:pt x="325" y="179"/>
                    <a:pt x="329" y="169"/>
                    <a:pt x="334" y="164"/>
                  </a:cubicBezTo>
                  <a:lnTo>
                    <a:pt x="353" y="145"/>
                  </a:lnTo>
                  <a:cubicBezTo>
                    <a:pt x="358" y="140"/>
                    <a:pt x="360" y="130"/>
                    <a:pt x="358" y="123"/>
                  </a:cubicBezTo>
                  <a:cubicBezTo>
                    <a:pt x="354" y="115"/>
                    <a:pt x="351" y="107"/>
                    <a:pt x="347" y="100"/>
                  </a:cubicBezTo>
                  <a:cubicBezTo>
                    <a:pt x="343" y="93"/>
                    <a:pt x="339" y="86"/>
                    <a:pt x="335" y="79"/>
                  </a:cubicBezTo>
                  <a:cubicBezTo>
                    <a:pt x="334" y="79"/>
                    <a:pt x="334" y="78"/>
                    <a:pt x="333" y="77"/>
                  </a:cubicBezTo>
                  <a:cubicBezTo>
                    <a:pt x="333" y="77"/>
                    <a:pt x="332" y="77"/>
                    <a:pt x="332" y="77"/>
                  </a:cubicBezTo>
                  <a:cubicBezTo>
                    <a:pt x="332" y="76"/>
                    <a:pt x="331" y="76"/>
                    <a:pt x="331" y="76"/>
                  </a:cubicBezTo>
                  <a:cubicBezTo>
                    <a:pt x="331" y="75"/>
                    <a:pt x="330" y="75"/>
                    <a:pt x="330" y="75"/>
                  </a:cubicBezTo>
                  <a:cubicBezTo>
                    <a:pt x="330" y="75"/>
                    <a:pt x="329" y="74"/>
                    <a:pt x="329" y="74"/>
                  </a:cubicBezTo>
                  <a:cubicBezTo>
                    <a:pt x="324" y="71"/>
                    <a:pt x="318" y="70"/>
                    <a:pt x="313" y="71"/>
                  </a:cubicBezTo>
                  <a:lnTo>
                    <a:pt x="288" y="76"/>
                  </a:lnTo>
                  <a:cubicBezTo>
                    <a:pt x="281" y="78"/>
                    <a:pt x="271" y="76"/>
                    <a:pt x="265" y="72"/>
                  </a:cubicBezTo>
                  <a:cubicBezTo>
                    <a:pt x="262" y="69"/>
                    <a:pt x="259" y="67"/>
                    <a:pt x="256" y="65"/>
                  </a:cubicBezTo>
                  <a:cubicBezTo>
                    <a:pt x="252" y="63"/>
                    <a:pt x="249" y="61"/>
                    <a:pt x="246" y="60"/>
                  </a:cubicBezTo>
                  <a:cubicBezTo>
                    <a:pt x="241" y="57"/>
                    <a:pt x="235" y="49"/>
                    <a:pt x="233" y="42"/>
                  </a:cubicBezTo>
                  <a:lnTo>
                    <a:pt x="226" y="18"/>
                  </a:lnTo>
                  <a:cubicBezTo>
                    <a:pt x="225" y="12"/>
                    <a:pt x="220" y="7"/>
                    <a:pt x="215" y="4"/>
                  </a:cubicBezTo>
                  <a:cubicBezTo>
                    <a:pt x="213" y="3"/>
                    <a:pt x="211" y="2"/>
                    <a:pt x="209" y="2"/>
                  </a:cubicBezTo>
                  <a:cubicBezTo>
                    <a:pt x="201" y="1"/>
                    <a:pt x="193" y="0"/>
                    <a:pt x="184" y="0"/>
                  </a:cubicBezTo>
                  <a:cubicBezTo>
                    <a:pt x="176" y="0"/>
                    <a:pt x="168" y="0"/>
                    <a:pt x="160" y="0"/>
                  </a:cubicBezTo>
                  <a:cubicBezTo>
                    <a:pt x="153" y="1"/>
                    <a:pt x="145" y="8"/>
                    <a:pt x="142" y="15"/>
                  </a:cubicBezTo>
                  <a:lnTo>
                    <a:pt x="135" y="38"/>
                  </a:lnTo>
                  <a:cubicBezTo>
                    <a:pt x="132" y="45"/>
                    <a:pt x="125" y="53"/>
                    <a:pt x="118" y="56"/>
                  </a:cubicBezTo>
                  <a:cubicBezTo>
                    <a:pt x="112" y="59"/>
                    <a:pt x="106" y="62"/>
                    <a:pt x="101" y="65"/>
                  </a:cubicBezTo>
                  <a:cubicBezTo>
                    <a:pt x="94" y="69"/>
                    <a:pt x="84" y="72"/>
                    <a:pt x="76" y="70"/>
                  </a:cubicBezTo>
                  <a:lnTo>
                    <a:pt x="53" y="63"/>
                  </a:lnTo>
                  <a:cubicBezTo>
                    <a:pt x="46" y="61"/>
                    <a:pt x="36" y="64"/>
                    <a:pt x="31" y="70"/>
                  </a:cubicBezTo>
                  <a:cubicBezTo>
                    <a:pt x="26" y="77"/>
                    <a:pt x="21" y="84"/>
                    <a:pt x="17" y="91"/>
                  </a:cubicBezTo>
                  <a:cubicBezTo>
                    <a:pt x="12" y="98"/>
                    <a:pt x="9" y="105"/>
                    <a:pt x="5" y="112"/>
                  </a:cubicBezTo>
                  <a:cubicBezTo>
                    <a:pt x="4" y="114"/>
                    <a:pt x="4" y="117"/>
                    <a:pt x="4" y="119"/>
                  </a:cubicBezTo>
                  <a:cubicBezTo>
                    <a:pt x="3" y="125"/>
                    <a:pt x="5" y="131"/>
                    <a:pt x="9" y="134"/>
                  </a:cubicBezTo>
                  <a:lnTo>
                    <a:pt x="25" y="153"/>
                  </a:lnTo>
                  <a:cubicBezTo>
                    <a:pt x="30" y="158"/>
                    <a:pt x="33" y="169"/>
                    <a:pt x="32" y="177"/>
                  </a:cubicBezTo>
                  <a:cubicBezTo>
                    <a:pt x="32" y="183"/>
                    <a:pt x="31" y="190"/>
                    <a:pt x="32" y="196"/>
                  </a:cubicBezTo>
                  <a:cubicBezTo>
                    <a:pt x="32" y="203"/>
                    <a:pt x="28" y="214"/>
                    <a:pt x="23" y="219"/>
                  </a:cubicBezTo>
                  <a:lnTo>
                    <a:pt x="16" y="226"/>
                  </a:lnTo>
                  <a:lnTo>
                    <a:pt x="6" y="237"/>
                  </a:lnTo>
                  <a:cubicBezTo>
                    <a:pt x="3" y="240"/>
                    <a:pt x="1" y="244"/>
                    <a:pt x="0" y="249"/>
                  </a:cubicBezTo>
                  <a:cubicBezTo>
                    <a:pt x="0" y="250"/>
                    <a:pt x="0" y="250"/>
                    <a:pt x="0" y="251"/>
                  </a:cubicBezTo>
                  <a:cubicBezTo>
                    <a:pt x="0" y="251"/>
                    <a:pt x="0" y="251"/>
                    <a:pt x="0" y="252"/>
                  </a:cubicBezTo>
                  <a:cubicBezTo>
                    <a:pt x="0" y="252"/>
                    <a:pt x="0" y="253"/>
                    <a:pt x="0" y="254"/>
                  </a:cubicBezTo>
                  <a:cubicBezTo>
                    <a:pt x="0" y="254"/>
                    <a:pt x="0" y="255"/>
                    <a:pt x="0" y="255"/>
                  </a:cubicBezTo>
                  <a:cubicBezTo>
                    <a:pt x="0" y="255"/>
                    <a:pt x="0" y="256"/>
                    <a:pt x="0" y="257"/>
                  </a:cubicBezTo>
                  <a:cubicBezTo>
                    <a:pt x="0" y="257"/>
                    <a:pt x="0" y="258"/>
                    <a:pt x="1" y="259"/>
                  </a:cubicBezTo>
                  <a:cubicBezTo>
                    <a:pt x="4" y="266"/>
                    <a:pt x="7" y="273"/>
                    <a:pt x="11" y="280"/>
                  </a:cubicBezTo>
                  <a:cubicBezTo>
                    <a:pt x="12" y="283"/>
                    <a:pt x="14" y="286"/>
                    <a:pt x="16" y="289"/>
                  </a:cubicBezTo>
                  <a:cubicBezTo>
                    <a:pt x="17" y="290"/>
                    <a:pt x="17" y="291"/>
                    <a:pt x="18" y="292"/>
                  </a:cubicBezTo>
                  <a:cubicBezTo>
                    <a:pt x="20" y="295"/>
                    <a:pt x="22" y="299"/>
                    <a:pt x="24" y="302"/>
                  </a:cubicBezTo>
                  <a:cubicBezTo>
                    <a:pt x="25" y="303"/>
                    <a:pt x="26" y="304"/>
                    <a:pt x="26" y="305"/>
                  </a:cubicBezTo>
                  <a:cubicBezTo>
                    <a:pt x="27" y="305"/>
                    <a:pt x="27" y="305"/>
                    <a:pt x="27" y="305"/>
                  </a:cubicBezTo>
                  <a:cubicBezTo>
                    <a:pt x="28" y="306"/>
                    <a:pt x="29" y="306"/>
                    <a:pt x="29" y="307"/>
                  </a:cubicBezTo>
                  <a:cubicBezTo>
                    <a:pt x="30" y="307"/>
                    <a:pt x="30" y="307"/>
                    <a:pt x="30" y="307"/>
                  </a:cubicBezTo>
                  <a:cubicBezTo>
                    <a:pt x="32" y="309"/>
                    <a:pt x="35" y="310"/>
                    <a:pt x="37" y="310"/>
                  </a:cubicBezTo>
                  <a:lnTo>
                    <a:pt x="37" y="310"/>
                  </a:lnTo>
                  <a:cubicBezTo>
                    <a:pt x="40" y="311"/>
                    <a:pt x="43" y="311"/>
                    <a:pt x="46" y="310"/>
                  </a:cubicBezTo>
                  <a:lnTo>
                    <a:pt x="69" y="305"/>
                  </a:lnTo>
                  <a:lnTo>
                    <a:pt x="70" y="305"/>
                  </a:lnTo>
                  <a:cubicBezTo>
                    <a:pt x="78" y="304"/>
                    <a:pt x="87" y="306"/>
                    <a:pt x="92" y="309"/>
                  </a:cubicBezTo>
                  <a:cubicBezTo>
                    <a:pt x="95" y="311"/>
                    <a:pt x="98" y="313"/>
                    <a:pt x="101" y="315"/>
                  </a:cubicBezTo>
                  <a:cubicBezTo>
                    <a:pt x="104" y="317"/>
                    <a:pt x="108" y="319"/>
                    <a:pt x="111" y="321"/>
                  </a:cubicBezTo>
                  <a:cubicBezTo>
                    <a:pt x="117" y="324"/>
                    <a:pt x="124" y="332"/>
                    <a:pt x="126" y="339"/>
                  </a:cubicBezTo>
                  <a:lnTo>
                    <a:pt x="132" y="364"/>
                  </a:lnTo>
                  <a:cubicBezTo>
                    <a:pt x="134" y="371"/>
                    <a:pt x="142" y="378"/>
                    <a:pt x="149" y="379"/>
                  </a:cubicBezTo>
                  <a:cubicBezTo>
                    <a:pt x="157" y="380"/>
                    <a:pt x="165" y="381"/>
                    <a:pt x="173" y="381"/>
                  </a:cubicBezTo>
                  <a:cubicBezTo>
                    <a:pt x="181" y="382"/>
                    <a:pt x="190" y="381"/>
                    <a:pt x="198" y="381"/>
                  </a:cubicBezTo>
                  <a:cubicBezTo>
                    <a:pt x="206" y="380"/>
                    <a:pt x="214" y="373"/>
                    <a:pt x="216" y="366"/>
                  </a:cubicBezTo>
                  <a:lnTo>
                    <a:pt x="224" y="341"/>
                  </a:lnTo>
                  <a:cubicBezTo>
                    <a:pt x="227" y="334"/>
                    <a:pt x="234" y="326"/>
                    <a:pt x="241" y="323"/>
                  </a:cubicBezTo>
                  <a:cubicBezTo>
                    <a:pt x="246" y="320"/>
                    <a:pt x="251" y="318"/>
                    <a:pt x="255" y="315"/>
                  </a:cubicBezTo>
                  <a:cubicBezTo>
                    <a:pt x="262" y="311"/>
                    <a:pt x="273" y="309"/>
                    <a:pt x="280" y="311"/>
                  </a:cubicBezTo>
                  <a:lnTo>
                    <a:pt x="306" y="318"/>
                  </a:lnTo>
                  <a:cubicBezTo>
                    <a:pt x="313" y="320"/>
                    <a:pt x="323" y="317"/>
                    <a:pt x="328" y="311"/>
                  </a:cubicBezTo>
                  <a:cubicBezTo>
                    <a:pt x="332" y="305"/>
                    <a:pt x="337" y="298"/>
                    <a:pt x="341" y="292"/>
                  </a:cubicBezTo>
                  <a:cubicBezTo>
                    <a:pt x="346" y="284"/>
                    <a:pt x="350" y="277"/>
                    <a:pt x="353" y="269"/>
                  </a:cubicBezTo>
                  <a:cubicBezTo>
                    <a:pt x="356" y="262"/>
                    <a:pt x="355" y="252"/>
                    <a:pt x="350" y="247"/>
                  </a:cubicBezTo>
                  <a:lnTo>
                    <a:pt x="332" y="227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6" name="Google Shape;276;p10" descr="{&quot;Key&quot;:&quot;POWER_USER_SHAPE_ICON&quot;,&quot;Value&quot;:&quot;POWER_USER_SHAPE_ICON_STYLE_1&quot;}"/>
          <p:cNvSpPr/>
          <p:nvPr/>
        </p:nvSpPr>
        <p:spPr>
          <a:xfrm>
            <a:off x="2774538" y="3188198"/>
            <a:ext cx="748927" cy="571500"/>
          </a:xfrm>
          <a:custGeom>
            <a:avLst/>
            <a:gdLst/>
            <a:ahLst/>
            <a:cxnLst/>
            <a:rect l="l" t="t" r="r" b="b"/>
            <a:pathLst>
              <a:path w="1067" h="811" extrusionOk="0">
                <a:moveTo>
                  <a:pt x="957" y="778"/>
                </a:moveTo>
                <a:lnTo>
                  <a:pt x="111" y="778"/>
                </a:lnTo>
                <a:lnTo>
                  <a:pt x="36" y="195"/>
                </a:lnTo>
                <a:lnTo>
                  <a:pt x="1031" y="195"/>
                </a:lnTo>
                <a:lnTo>
                  <a:pt x="957" y="778"/>
                </a:lnTo>
                <a:close/>
                <a:moveTo>
                  <a:pt x="113" y="33"/>
                </a:moveTo>
                <a:lnTo>
                  <a:pt x="517" y="33"/>
                </a:lnTo>
                <a:lnTo>
                  <a:pt x="517" y="101"/>
                </a:lnTo>
                <a:cubicBezTo>
                  <a:pt x="517" y="110"/>
                  <a:pt x="524" y="118"/>
                  <a:pt x="534" y="118"/>
                </a:cubicBezTo>
                <a:lnTo>
                  <a:pt x="955" y="118"/>
                </a:lnTo>
                <a:lnTo>
                  <a:pt x="955" y="162"/>
                </a:lnTo>
                <a:lnTo>
                  <a:pt x="113" y="162"/>
                </a:lnTo>
                <a:lnTo>
                  <a:pt x="113" y="33"/>
                </a:lnTo>
                <a:close/>
                <a:moveTo>
                  <a:pt x="1063" y="168"/>
                </a:moveTo>
                <a:cubicBezTo>
                  <a:pt x="1060" y="164"/>
                  <a:pt x="1055" y="162"/>
                  <a:pt x="1050" y="162"/>
                </a:cubicBezTo>
                <a:lnTo>
                  <a:pt x="988" y="162"/>
                </a:lnTo>
                <a:lnTo>
                  <a:pt x="988" y="101"/>
                </a:lnTo>
                <a:cubicBezTo>
                  <a:pt x="988" y="92"/>
                  <a:pt x="981" y="84"/>
                  <a:pt x="971" y="84"/>
                </a:cubicBezTo>
                <a:lnTo>
                  <a:pt x="550" y="84"/>
                </a:lnTo>
                <a:lnTo>
                  <a:pt x="550" y="17"/>
                </a:lnTo>
                <a:cubicBezTo>
                  <a:pt x="550" y="8"/>
                  <a:pt x="543" y="0"/>
                  <a:pt x="534" y="0"/>
                </a:cubicBezTo>
                <a:lnTo>
                  <a:pt x="96" y="0"/>
                </a:lnTo>
                <a:cubicBezTo>
                  <a:pt x="87" y="0"/>
                  <a:pt x="79" y="8"/>
                  <a:pt x="79" y="17"/>
                </a:cubicBezTo>
                <a:lnTo>
                  <a:pt x="79" y="162"/>
                </a:lnTo>
                <a:lnTo>
                  <a:pt x="17" y="162"/>
                </a:lnTo>
                <a:cubicBezTo>
                  <a:pt x="12" y="162"/>
                  <a:pt x="8" y="164"/>
                  <a:pt x="4" y="168"/>
                </a:cubicBezTo>
                <a:cubicBezTo>
                  <a:pt x="1" y="171"/>
                  <a:pt x="0" y="176"/>
                  <a:pt x="0" y="181"/>
                </a:cubicBezTo>
                <a:lnTo>
                  <a:pt x="79" y="797"/>
                </a:lnTo>
                <a:cubicBezTo>
                  <a:pt x="80" y="805"/>
                  <a:pt x="88" y="811"/>
                  <a:pt x="96" y="811"/>
                </a:cubicBezTo>
                <a:lnTo>
                  <a:pt x="971" y="811"/>
                </a:lnTo>
                <a:cubicBezTo>
                  <a:pt x="980" y="811"/>
                  <a:pt x="987" y="805"/>
                  <a:pt x="988" y="797"/>
                </a:cubicBezTo>
                <a:lnTo>
                  <a:pt x="1067" y="181"/>
                </a:lnTo>
                <a:cubicBezTo>
                  <a:pt x="1067" y="176"/>
                  <a:pt x="1066" y="171"/>
                  <a:pt x="1063" y="168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0"/>
          <p:cNvSpPr/>
          <p:nvPr/>
        </p:nvSpPr>
        <p:spPr>
          <a:xfrm>
            <a:off x="2146914" y="4438117"/>
            <a:ext cx="1906531" cy="1997434"/>
          </a:xfrm>
          <a:custGeom>
            <a:avLst/>
            <a:gdLst/>
            <a:ahLst/>
            <a:cxnLst/>
            <a:rect l="l" t="t" r="r" b="b"/>
            <a:pathLst>
              <a:path w="3302" h="3769" extrusionOk="0">
                <a:moveTo>
                  <a:pt x="3232" y="3319"/>
                </a:moveTo>
                <a:lnTo>
                  <a:pt x="1676" y="3763"/>
                </a:lnTo>
                <a:lnTo>
                  <a:pt x="1676" y="3763"/>
                </a:lnTo>
                <a:cubicBezTo>
                  <a:pt x="1660" y="3768"/>
                  <a:pt x="1642" y="3768"/>
                  <a:pt x="1625" y="3763"/>
                </a:cubicBezTo>
                <a:lnTo>
                  <a:pt x="69" y="3319"/>
                </a:lnTo>
                <a:lnTo>
                  <a:pt x="69" y="3319"/>
                </a:lnTo>
                <a:cubicBezTo>
                  <a:pt x="29" y="3308"/>
                  <a:pt x="0" y="3270"/>
                  <a:pt x="0" y="3228"/>
                </a:cubicBezTo>
                <a:lnTo>
                  <a:pt x="0" y="94"/>
                </a:lnTo>
                <a:lnTo>
                  <a:pt x="0" y="94"/>
                </a:lnTo>
                <a:cubicBezTo>
                  <a:pt x="0" y="42"/>
                  <a:pt x="43" y="0"/>
                  <a:pt x="95" y="0"/>
                </a:cubicBezTo>
                <a:lnTo>
                  <a:pt x="3207" y="0"/>
                </a:lnTo>
                <a:lnTo>
                  <a:pt x="3207" y="0"/>
                </a:lnTo>
                <a:cubicBezTo>
                  <a:pt x="3258" y="0"/>
                  <a:pt x="3301" y="42"/>
                  <a:pt x="3301" y="94"/>
                </a:cubicBezTo>
                <a:lnTo>
                  <a:pt x="3301" y="3228"/>
                </a:lnTo>
                <a:lnTo>
                  <a:pt x="3301" y="3228"/>
                </a:lnTo>
                <a:cubicBezTo>
                  <a:pt x="3301" y="3270"/>
                  <a:pt x="3273" y="3308"/>
                  <a:pt x="3232" y="3319"/>
                </a:cubicBezTo>
              </a:path>
            </a:pathLst>
          </a:custGeom>
          <a:solidFill>
            <a:srgbClr val="EDEDED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90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nosso sistema vai fazer o download do novo software e armazenar numa “pasta” de download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0"/>
          <p:cNvSpPr/>
          <p:nvPr/>
        </p:nvSpPr>
        <p:spPr>
          <a:xfrm>
            <a:off x="2769630" y="4365104"/>
            <a:ext cx="691087" cy="684296"/>
          </a:xfrm>
          <a:custGeom>
            <a:avLst/>
            <a:gdLst/>
            <a:ahLst/>
            <a:cxnLst/>
            <a:rect l="l" t="t" r="r" b="b"/>
            <a:pathLst>
              <a:path w="1796" h="1776" extrusionOk="0">
                <a:moveTo>
                  <a:pt x="1708" y="1756"/>
                </a:moveTo>
                <a:lnTo>
                  <a:pt x="922" y="1403"/>
                </a:lnTo>
                <a:lnTo>
                  <a:pt x="922" y="1403"/>
                </a:lnTo>
                <a:cubicBezTo>
                  <a:pt x="907" y="1396"/>
                  <a:pt x="889" y="1396"/>
                  <a:pt x="873" y="1403"/>
                </a:cubicBezTo>
                <a:lnTo>
                  <a:pt x="87" y="1756"/>
                </a:lnTo>
                <a:lnTo>
                  <a:pt x="87" y="1756"/>
                </a:lnTo>
                <a:cubicBezTo>
                  <a:pt x="46" y="1775"/>
                  <a:pt x="0" y="1745"/>
                  <a:pt x="0" y="1699"/>
                </a:cubicBezTo>
                <a:lnTo>
                  <a:pt x="0" y="62"/>
                </a:lnTo>
                <a:lnTo>
                  <a:pt x="0" y="62"/>
                </a:lnTo>
                <a:cubicBezTo>
                  <a:pt x="0" y="28"/>
                  <a:pt x="28" y="0"/>
                  <a:pt x="62" y="0"/>
                </a:cubicBezTo>
                <a:lnTo>
                  <a:pt x="1733" y="0"/>
                </a:lnTo>
                <a:lnTo>
                  <a:pt x="1733" y="0"/>
                </a:lnTo>
                <a:cubicBezTo>
                  <a:pt x="1767" y="0"/>
                  <a:pt x="1795" y="28"/>
                  <a:pt x="1795" y="62"/>
                </a:cubicBezTo>
                <a:lnTo>
                  <a:pt x="1795" y="1699"/>
                </a:lnTo>
                <a:lnTo>
                  <a:pt x="1795" y="1699"/>
                </a:lnTo>
                <a:cubicBezTo>
                  <a:pt x="1795" y="1745"/>
                  <a:pt x="1749" y="1775"/>
                  <a:pt x="1708" y="1756"/>
                </a:cubicBezTo>
              </a:path>
            </a:pathLst>
          </a:custGeom>
          <a:solidFill>
            <a:srgbClr val="7B7B7B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/>
          </a:p>
        </p:txBody>
      </p:sp>
      <p:sp>
        <p:nvSpPr>
          <p:cNvPr id="279" name="Google Shape;279;p10" descr="{&quot;Key&quot;:&quot;POWER_USER_SHAPE_ICON&quot;,&quot;Value&quot;:&quot;POWER_USER_SHAPE_ICON_STYLE_1&quot;}"/>
          <p:cNvSpPr/>
          <p:nvPr/>
        </p:nvSpPr>
        <p:spPr>
          <a:xfrm rot="10800000">
            <a:off x="3707904" y="2149087"/>
            <a:ext cx="754083" cy="631134"/>
          </a:xfrm>
          <a:custGeom>
            <a:avLst/>
            <a:gdLst/>
            <a:ahLst/>
            <a:cxnLst/>
            <a:rect l="l" t="t" r="r" b="b"/>
            <a:pathLst>
              <a:path w="1250" h="1045" extrusionOk="0">
                <a:moveTo>
                  <a:pt x="522" y="1044"/>
                </a:moveTo>
                <a:lnTo>
                  <a:pt x="0" y="522"/>
                </a:lnTo>
                <a:lnTo>
                  <a:pt x="522" y="0"/>
                </a:lnTo>
                <a:lnTo>
                  <a:pt x="867" y="0"/>
                </a:lnTo>
                <a:lnTo>
                  <a:pt x="470" y="397"/>
                </a:lnTo>
                <a:lnTo>
                  <a:pt x="1250" y="397"/>
                </a:lnTo>
                <a:lnTo>
                  <a:pt x="1250" y="650"/>
                </a:lnTo>
                <a:lnTo>
                  <a:pt x="472" y="650"/>
                </a:lnTo>
                <a:lnTo>
                  <a:pt x="867" y="1045"/>
                </a:lnTo>
                <a:lnTo>
                  <a:pt x="522" y="1044"/>
                </a:lnTo>
                <a:close/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p10" descr="Reset - Free ui icon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1878348"/>
            <a:ext cx="1172613" cy="117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0"/>
          <p:cNvSpPr/>
          <p:nvPr/>
        </p:nvSpPr>
        <p:spPr>
          <a:xfrm>
            <a:off x="4163138" y="4438117"/>
            <a:ext cx="1906530" cy="1997434"/>
          </a:xfrm>
          <a:custGeom>
            <a:avLst/>
            <a:gdLst/>
            <a:ahLst/>
            <a:cxnLst/>
            <a:rect l="l" t="t" r="r" b="b"/>
            <a:pathLst>
              <a:path w="3302" h="3769" extrusionOk="0">
                <a:moveTo>
                  <a:pt x="3233" y="3319"/>
                </a:moveTo>
                <a:lnTo>
                  <a:pt x="1676" y="3763"/>
                </a:lnTo>
                <a:lnTo>
                  <a:pt x="1676" y="3763"/>
                </a:lnTo>
                <a:cubicBezTo>
                  <a:pt x="1659" y="3768"/>
                  <a:pt x="1641" y="3768"/>
                  <a:pt x="1624" y="3763"/>
                </a:cubicBezTo>
                <a:lnTo>
                  <a:pt x="68" y="3319"/>
                </a:lnTo>
                <a:lnTo>
                  <a:pt x="68" y="3319"/>
                </a:lnTo>
                <a:cubicBezTo>
                  <a:pt x="28" y="3308"/>
                  <a:pt x="0" y="3270"/>
                  <a:pt x="0" y="3228"/>
                </a:cubicBezTo>
                <a:lnTo>
                  <a:pt x="0" y="94"/>
                </a:lnTo>
                <a:lnTo>
                  <a:pt x="0" y="94"/>
                </a:lnTo>
                <a:cubicBezTo>
                  <a:pt x="0" y="42"/>
                  <a:pt x="42" y="0"/>
                  <a:pt x="94" y="0"/>
                </a:cubicBezTo>
                <a:lnTo>
                  <a:pt x="3206" y="0"/>
                </a:lnTo>
                <a:lnTo>
                  <a:pt x="3206" y="0"/>
                </a:lnTo>
                <a:cubicBezTo>
                  <a:pt x="3258" y="0"/>
                  <a:pt x="3301" y="42"/>
                  <a:pt x="3301" y="94"/>
                </a:cubicBezTo>
                <a:lnTo>
                  <a:pt x="3301" y="3228"/>
                </a:lnTo>
                <a:lnTo>
                  <a:pt x="3301" y="3228"/>
                </a:lnTo>
                <a:cubicBezTo>
                  <a:pt x="3301" y="3270"/>
                  <a:pt x="3273" y="3308"/>
                  <a:pt x="3233" y="3319"/>
                </a:cubicBezTo>
              </a:path>
            </a:pathLst>
          </a:custGeom>
          <a:solidFill>
            <a:srgbClr val="DDEAF6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90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Assim como quando atualizamos o Win, o sistema faz um reset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0"/>
          <p:cNvSpPr/>
          <p:nvPr/>
        </p:nvSpPr>
        <p:spPr>
          <a:xfrm>
            <a:off x="4769162" y="4365104"/>
            <a:ext cx="692786" cy="684296"/>
          </a:xfrm>
          <a:custGeom>
            <a:avLst/>
            <a:gdLst/>
            <a:ahLst/>
            <a:cxnLst/>
            <a:rect l="l" t="t" r="r" b="b"/>
            <a:pathLst>
              <a:path w="1797" h="1776" extrusionOk="0">
                <a:moveTo>
                  <a:pt x="1709" y="1756"/>
                </a:moveTo>
                <a:lnTo>
                  <a:pt x="924" y="1403"/>
                </a:lnTo>
                <a:lnTo>
                  <a:pt x="924" y="1403"/>
                </a:lnTo>
                <a:cubicBezTo>
                  <a:pt x="908" y="1396"/>
                  <a:pt x="889" y="1396"/>
                  <a:pt x="873" y="1403"/>
                </a:cubicBezTo>
                <a:lnTo>
                  <a:pt x="88" y="1756"/>
                </a:lnTo>
                <a:lnTo>
                  <a:pt x="88" y="1756"/>
                </a:lnTo>
                <a:cubicBezTo>
                  <a:pt x="47" y="1775"/>
                  <a:pt x="0" y="1745"/>
                  <a:pt x="0" y="1699"/>
                </a:cubicBezTo>
                <a:lnTo>
                  <a:pt x="0" y="62"/>
                </a:lnTo>
                <a:lnTo>
                  <a:pt x="0" y="62"/>
                </a:lnTo>
                <a:cubicBezTo>
                  <a:pt x="0" y="28"/>
                  <a:pt x="28" y="0"/>
                  <a:pt x="62" y="0"/>
                </a:cubicBezTo>
                <a:lnTo>
                  <a:pt x="1735" y="0"/>
                </a:lnTo>
                <a:lnTo>
                  <a:pt x="1735" y="0"/>
                </a:lnTo>
                <a:cubicBezTo>
                  <a:pt x="1769" y="0"/>
                  <a:pt x="1796" y="28"/>
                  <a:pt x="1796" y="62"/>
                </a:cubicBezTo>
                <a:lnTo>
                  <a:pt x="1796" y="1699"/>
                </a:lnTo>
                <a:lnTo>
                  <a:pt x="1796" y="1699"/>
                </a:lnTo>
                <a:cubicBezTo>
                  <a:pt x="1796" y="1745"/>
                  <a:pt x="1750" y="1775"/>
                  <a:pt x="1709" y="1756"/>
                </a:cubicBezTo>
              </a:path>
            </a:pathLst>
          </a:custGeom>
          <a:solidFill>
            <a:srgbClr val="2E75B5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sz="3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3" name="Google Shape;283;p10"/>
          <p:cNvPicPr preferRelativeResize="0"/>
          <p:nvPr/>
        </p:nvPicPr>
        <p:blipFill rotWithShape="1">
          <a:blip r:embed="rId5">
            <a:alphaModFix/>
          </a:blip>
          <a:srcRect l="26728" r="41891"/>
          <a:stretch/>
        </p:blipFill>
        <p:spPr>
          <a:xfrm>
            <a:off x="6809437" y="1435512"/>
            <a:ext cx="1244621" cy="23583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4" name="Google Shape;284;p10" descr="{&quot;Key&quot;:&quot;POWER_USER_SHAPE_ICON&quot;,&quot;Value&quot;:&quot;POWER_USER_SHAPE_ICON_STYLE_1&quot;}"/>
          <p:cNvGrpSpPr/>
          <p:nvPr/>
        </p:nvGrpSpPr>
        <p:grpSpPr>
          <a:xfrm>
            <a:off x="8298402" y="2924944"/>
            <a:ext cx="738094" cy="571500"/>
            <a:chOff x="7613650" y="384175"/>
            <a:chExt cx="1062038" cy="822326"/>
          </a:xfrm>
        </p:grpSpPr>
        <p:sp>
          <p:nvSpPr>
            <p:cNvPr id="285" name="Google Shape;285;p10"/>
            <p:cNvSpPr/>
            <p:nvPr/>
          </p:nvSpPr>
          <p:spPr>
            <a:xfrm>
              <a:off x="7613650" y="490538"/>
              <a:ext cx="330200" cy="463550"/>
            </a:xfrm>
            <a:custGeom>
              <a:avLst/>
              <a:gdLst/>
              <a:ahLst/>
              <a:cxnLst/>
              <a:rect l="l" t="t" r="r" b="b"/>
              <a:pathLst>
                <a:path w="208" h="292" extrusionOk="0">
                  <a:moveTo>
                    <a:pt x="0" y="177"/>
                  </a:moveTo>
                  <a:lnTo>
                    <a:pt x="208" y="292"/>
                  </a:lnTo>
                  <a:lnTo>
                    <a:pt x="208" y="210"/>
                  </a:lnTo>
                  <a:lnTo>
                    <a:pt x="84" y="146"/>
                  </a:lnTo>
                  <a:lnTo>
                    <a:pt x="208" y="83"/>
                  </a:lnTo>
                  <a:lnTo>
                    <a:pt x="208" y="0"/>
                  </a:lnTo>
                  <a:lnTo>
                    <a:pt x="0" y="116"/>
                  </a:lnTo>
                  <a:lnTo>
                    <a:pt x="0" y="17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8004175" y="384175"/>
              <a:ext cx="225425" cy="590550"/>
            </a:xfrm>
            <a:custGeom>
              <a:avLst/>
              <a:gdLst/>
              <a:ahLst/>
              <a:cxnLst/>
              <a:rect l="l" t="t" r="r" b="b"/>
              <a:pathLst>
                <a:path w="142" h="372" extrusionOk="0">
                  <a:moveTo>
                    <a:pt x="77" y="0"/>
                  </a:moveTo>
                  <a:lnTo>
                    <a:pt x="0" y="372"/>
                  </a:lnTo>
                  <a:lnTo>
                    <a:pt x="66" y="372"/>
                  </a:lnTo>
                  <a:lnTo>
                    <a:pt x="142" y="0"/>
                  </a:lnTo>
                  <a:lnTo>
                    <a:pt x="77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0"/>
            <p:cNvSpPr/>
            <p:nvPr/>
          </p:nvSpPr>
          <p:spPr>
            <a:xfrm>
              <a:off x="8275638" y="490538"/>
              <a:ext cx="331788" cy="401638"/>
            </a:xfrm>
            <a:custGeom>
              <a:avLst/>
              <a:gdLst/>
              <a:ahLst/>
              <a:cxnLst/>
              <a:rect l="l" t="t" r="r" b="b"/>
              <a:pathLst>
                <a:path w="551" h="666" extrusionOk="0">
                  <a:moveTo>
                    <a:pt x="32" y="619"/>
                  </a:moveTo>
                  <a:cubicBezTo>
                    <a:pt x="41" y="617"/>
                    <a:pt x="51" y="615"/>
                    <a:pt x="61" y="613"/>
                  </a:cubicBezTo>
                  <a:cubicBezTo>
                    <a:pt x="91" y="609"/>
                    <a:pt x="124" y="626"/>
                    <a:pt x="140" y="653"/>
                  </a:cubicBezTo>
                  <a:lnTo>
                    <a:pt x="147" y="666"/>
                  </a:lnTo>
                  <a:lnTo>
                    <a:pt x="159" y="656"/>
                  </a:lnTo>
                  <a:cubicBezTo>
                    <a:pt x="179" y="637"/>
                    <a:pt x="212" y="631"/>
                    <a:pt x="238" y="640"/>
                  </a:cubicBezTo>
                  <a:lnTo>
                    <a:pt x="256" y="630"/>
                  </a:lnTo>
                  <a:cubicBezTo>
                    <a:pt x="249" y="610"/>
                    <a:pt x="249" y="588"/>
                    <a:pt x="259" y="569"/>
                  </a:cubicBezTo>
                  <a:cubicBezTo>
                    <a:pt x="263" y="559"/>
                    <a:pt x="268" y="550"/>
                    <a:pt x="273" y="542"/>
                  </a:cubicBezTo>
                  <a:cubicBezTo>
                    <a:pt x="278" y="533"/>
                    <a:pt x="285" y="525"/>
                    <a:pt x="291" y="516"/>
                  </a:cubicBezTo>
                  <a:cubicBezTo>
                    <a:pt x="305" y="498"/>
                    <a:pt x="329" y="486"/>
                    <a:pt x="354" y="486"/>
                  </a:cubicBezTo>
                  <a:cubicBezTo>
                    <a:pt x="361" y="486"/>
                    <a:pt x="368" y="487"/>
                    <a:pt x="374" y="489"/>
                  </a:cubicBezTo>
                  <a:lnTo>
                    <a:pt x="386" y="492"/>
                  </a:lnTo>
                  <a:cubicBezTo>
                    <a:pt x="387" y="491"/>
                    <a:pt x="388" y="491"/>
                    <a:pt x="389" y="490"/>
                  </a:cubicBezTo>
                  <a:lnTo>
                    <a:pt x="393" y="479"/>
                  </a:lnTo>
                  <a:cubicBezTo>
                    <a:pt x="403" y="449"/>
                    <a:pt x="431" y="426"/>
                    <a:pt x="462" y="424"/>
                  </a:cubicBezTo>
                  <a:cubicBezTo>
                    <a:pt x="472" y="424"/>
                    <a:pt x="482" y="423"/>
                    <a:pt x="492" y="424"/>
                  </a:cubicBezTo>
                  <a:cubicBezTo>
                    <a:pt x="502" y="424"/>
                    <a:pt x="513" y="425"/>
                    <a:pt x="523" y="426"/>
                  </a:cubicBezTo>
                  <a:cubicBezTo>
                    <a:pt x="533" y="428"/>
                    <a:pt x="542" y="431"/>
                    <a:pt x="551" y="436"/>
                  </a:cubicBezTo>
                  <a:lnTo>
                    <a:pt x="551" y="300"/>
                  </a:lnTo>
                  <a:lnTo>
                    <a:pt x="0" y="0"/>
                  </a:lnTo>
                  <a:lnTo>
                    <a:pt x="0" y="217"/>
                  </a:lnTo>
                  <a:lnTo>
                    <a:pt x="338" y="385"/>
                  </a:lnTo>
                  <a:lnTo>
                    <a:pt x="0" y="552"/>
                  </a:lnTo>
                  <a:lnTo>
                    <a:pt x="0" y="628"/>
                  </a:lnTo>
                  <a:cubicBezTo>
                    <a:pt x="1" y="628"/>
                    <a:pt x="1" y="628"/>
                    <a:pt x="1" y="628"/>
                  </a:cubicBezTo>
                  <a:cubicBezTo>
                    <a:pt x="12" y="624"/>
                    <a:pt x="22" y="621"/>
                    <a:pt x="32" y="61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0"/>
            <p:cNvSpPr/>
            <p:nvPr/>
          </p:nvSpPr>
          <p:spPr>
            <a:xfrm>
              <a:off x="8181975" y="893763"/>
              <a:ext cx="312738" cy="312738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362" y="286"/>
                  </a:moveTo>
                  <a:cubicBezTo>
                    <a:pt x="360" y="296"/>
                    <a:pt x="355" y="307"/>
                    <a:pt x="349" y="316"/>
                  </a:cubicBezTo>
                  <a:cubicBezTo>
                    <a:pt x="334" y="341"/>
                    <a:pt x="311" y="358"/>
                    <a:pt x="283" y="364"/>
                  </a:cubicBezTo>
                  <a:cubicBezTo>
                    <a:pt x="256" y="371"/>
                    <a:pt x="227" y="366"/>
                    <a:pt x="203" y="351"/>
                  </a:cubicBezTo>
                  <a:cubicBezTo>
                    <a:pt x="163" y="327"/>
                    <a:pt x="144" y="280"/>
                    <a:pt x="155" y="235"/>
                  </a:cubicBezTo>
                  <a:cubicBezTo>
                    <a:pt x="158" y="224"/>
                    <a:pt x="162" y="214"/>
                    <a:pt x="168" y="204"/>
                  </a:cubicBezTo>
                  <a:cubicBezTo>
                    <a:pt x="199" y="154"/>
                    <a:pt x="265" y="139"/>
                    <a:pt x="315" y="170"/>
                  </a:cubicBezTo>
                  <a:cubicBezTo>
                    <a:pt x="354" y="194"/>
                    <a:pt x="373" y="241"/>
                    <a:pt x="362" y="286"/>
                  </a:cubicBezTo>
                  <a:close/>
                  <a:moveTo>
                    <a:pt x="507" y="180"/>
                  </a:moveTo>
                  <a:cubicBezTo>
                    <a:pt x="507" y="179"/>
                    <a:pt x="506" y="178"/>
                    <a:pt x="506" y="176"/>
                  </a:cubicBezTo>
                  <a:cubicBezTo>
                    <a:pt x="505" y="175"/>
                    <a:pt x="505" y="174"/>
                    <a:pt x="505" y="174"/>
                  </a:cubicBezTo>
                  <a:cubicBezTo>
                    <a:pt x="504" y="173"/>
                    <a:pt x="504" y="172"/>
                    <a:pt x="504" y="172"/>
                  </a:cubicBezTo>
                  <a:cubicBezTo>
                    <a:pt x="503" y="172"/>
                    <a:pt x="503" y="171"/>
                    <a:pt x="503" y="171"/>
                  </a:cubicBezTo>
                  <a:cubicBezTo>
                    <a:pt x="503" y="171"/>
                    <a:pt x="502" y="170"/>
                    <a:pt x="501" y="169"/>
                  </a:cubicBezTo>
                  <a:lnTo>
                    <a:pt x="501" y="169"/>
                  </a:lnTo>
                  <a:cubicBezTo>
                    <a:pt x="497" y="165"/>
                    <a:pt x="492" y="163"/>
                    <a:pt x="487" y="163"/>
                  </a:cubicBezTo>
                  <a:lnTo>
                    <a:pt x="453" y="161"/>
                  </a:lnTo>
                  <a:cubicBezTo>
                    <a:pt x="451" y="160"/>
                    <a:pt x="448" y="160"/>
                    <a:pt x="446" y="159"/>
                  </a:cubicBezTo>
                  <a:cubicBezTo>
                    <a:pt x="440" y="156"/>
                    <a:pt x="435" y="152"/>
                    <a:pt x="433" y="148"/>
                  </a:cubicBezTo>
                  <a:cubicBezTo>
                    <a:pt x="429" y="142"/>
                    <a:pt x="424" y="136"/>
                    <a:pt x="419" y="130"/>
                  </a:cubicBezTo>
                  <a:cubicBezTo>
                    <a:pt x="415" y="125"/>
                    <a:pt x="413" y="115"/>
                    <a:pt x="414" y="108"/>
                  </a:cubicBezTo>
                  <a:cubicBezTo>
                    <a:pt x="414" y="108"/>
                    <a:pt x="414" y="107"/>
                    <a:pt x="414" y="106"/>
                  </a:cubicBezTo>
                  <a:lnTo>
                    <a:pt x="423" y="74"/>
                  </a:lnTo>
                  <a:cubicBezTo>
                    <a:pt x="425" y="66"/>
                    <a:pt x="422" y="56"/>
                    <a:pt x="416" y="52"/>
                  </a:cubicBezTo>
                  <a:cubicBezTo>
                    <a:pt x="412" y="49"/>
                    <a:pt x="408" y="46"/>
                    <a:pt x="404" y="44"/>
                  </a:cubicBezTo>
                  <a:cubicBezTo>
                    <a:pt x="401" y="41"/>
                    <a:pt x="398" y="39"/>
                    <a:pt x="395" y="37"/>
                  </a:cubicBezTo>
                  <a:cubicBezTo>
                    <a:pt x="388" y="33"/>
                    <a:pt x="381" y="29"/>
                    <a:pt x="374" y="26"/>
                  </a:cubicBezTo>
                  <a:cubicBezTo>
                    <a:pt x="368" y="23"/>
                    <a:pt x="357" y="24"/>
                    <a:pt x="352" y="29"/>
                  </a:cubicBezTo>
                  <a:lnTo>
                    <a:pt x="326" y="52"/>
                  </a:lnTo>
                  <a:cubicBezTo>
                    <a:pt x="320" y="57"/>
                    <a:pt x="310" y="60"/>
                    <a:pt x="302" y="58"/>
                  </a:cubicBezTo>
                  <a:cubicBezTo>
                    <a:pt x="295" y="57"/>
                    <a:pt x="288" y="55"/>
                    <a:pt x="281" y="55"/>
                  </a:cubicBezTo>
                  <a:cubicBezTo>
                    <a:pt x="273" y="54"/>
                    <a:pt x="264" y="48"/>
                    <a:pt x="260" y="42"/>
                  </a:cubicBezTo>
                  <a:cubicBezTo>
                    <a:pt x="260" y="42"/>
                    <a:pt x="260" y="42"/>
                    <a:pt x="260" y="42"/>
                  </a:cubicBezTo>
                  <a:lnTo>
                    <a:pt x="243" y="12"/>
                  </a:lnTo>
                  <a:cubicBezTo>
                    <a:pt x="239" y="5"/>
                    <a:pt x="230" y="0"/>
                    <a:pt x="223" y="1"/>
                  </a:cubicBezTo>
                  <a:cubicBezTo>
                    <a:pt x="215" y="2"/>
                    <a:pt x="207" y="4"/>
                    <a:pt x="199" y="6"/>
                  </a:cubicBezTo>
                  <a:cubicBezTo>
                    <a:pt x="191" y="7"/>
                    <a:pt x="183" y="10"/>
                    <a:pt x="175" y="13"/>
                  </a:cubicBezTo>
                  <a:cubicBezTo>
                    <a:pt x="168" y="15"/>
                    <a:pt x="162" y="24"/>
                    <a:pt x="162" y="31"/>
                  </a:cubicBezTo>
                  <a:lnTo>
                    <a:pt x="160" y="66"/>
                  </a:lnTo>
                  <a:cubicBezTo>
                    <a:pt x="159" y="70"/>
                    <a:pt x="157" y="75"/>
                    <a:pt x="154" y="79"/>
                  </a:cubicBezTo>
                  <a:cubicBezTo>
                    <a:pt x="152" y="82"/>
                    <a:pt x="150" y="85"/>
                    <a:pt x="147" y="86"/>
                  </a:cubicBezTo>
                  <a:cubicBezTo>
                    <a:pt x="141" y="90"/>
                    <a:pt x="135" y="94"/>
                    <a:pt x="129" y="99"/>
                  </a:cubicBezTo>
                  <a:cubicBezTo>
                    <a:pt x="123" y="104"/>
                    <a:pt x="113" y="106"/>
                    <a:pt x="106" y="104"/>
                  </a:cubicBezTo>
                  <a:lnTo>
                    <a:pt x="73" y="95"/>
                  </a:lnTo>
                  <a:cubicBezTo>
                    <a:pt x="66" y="93"/>
                    <a:pt x="56" y="96"/>
                    <a:pt x="51" y="102"/>
                  </a:cubicBezTo>
                  <a:cubicBezTo>
                    <a:pt x="46" y="109"/>
                    <a:pt x="41" y="116"/>
                    <a:pt x="37" y="123"/>
                  </a:cubicBezTo>
                  <a:cubicBezTo>
                    <a:pt x="32" y="130"/>
                    <a:pt x="29" y="137"/>
                    <a:pt x="25" y="144"/>
                  </a:cubicBezTo>
                  <a:cubicBezTo>
                    <a:pt x="22" y="151"/>
                    <a:pt x="24" y="161"/>
                    <a:pt x="29" y="167"/>
                  </a:cubicBezTo>
                  <a:lnTo>
                    <a:pt x="51" y="192"/>
                  </a:lnTo>
                  <a:cubicBezTo>
                    <a:pt x="56" y="198"/>
                    <a:pt x="60" y="204"/>
                    <a:pt x="59" y="207"/>
                  </a:cubicBezTo>
                  <a:cubicBezTo>
                    <a:pt x="58" y="208"/>
                    <a:pt x="58" y="210"/>
                    <a:pt x="58" y="212"/>
                  </a:cubicBezTo>
                  <a:cubicBezTo>
                    <a:pt x="55" y="220"/>
                    <a:pt x="54" y="229"/>
                    <a:pt x="53" y="238"/>
                  </a:cubicBezTo>
                  <a:cubicBezTo>
                    <a:pt x="52" y="245"/>
                    <a:pt x="47" y="255"/>
                    <a:pt x="40" y="258"/>
                  </a:cubicBezTo>
                  <a:lnTo>
                    <a:pt x="11" y="275"/>
                  </a:lnTo>
                  <a:cubicBezTo>
                    <a:pt x="4" y="279"/>
                    <a:pt x="0" y="288"/>
                    <a:pt x="1" y="295"/>
                  </a:cubicBezTo>
                  <a:cubicBezTo>
                    <a:pt x="2" y="303"/>
                    <a:pt x="3" y="311"/>
                    <a:pt x="5" y="319"/>
                  </a:cubicBezTo>
                  <a:cubicBezTo>
                    <a:pt x="6" y="325"/>
                    <a:pt x="8" y="331"/>
                    <a:pt x="10" y="337"/>
                  </a:cubicBezTo>
                  <a:cubicBezTo>
                    <a:pt x="11" y="339"/>
                    <a:pt x="11" y="341"/>
                    <a:pt x="12" y="343"/>
                  </a:cubicBezTo>
                  <a:cubicBezTo>
                    <a:pt x="12" y="344"/>
                    <a:pt x="13" y="345"/>
                    <a:pt x="13" y="346"/>
                  </a:cubicBezTo>
                  <a:cubicBezTo>
                    <a:pt x="14" y="346"/>
                    <a:pt x="14" y="347"/>
                    <a:pt x="14" y="348"/>
                  </a:cubicBezTo>
                  <a:cubicBezTo>
                    <a:pt x="15" y="348"/>
                    <a:pt x="15" y="348"/>
                    <a:pt x="15" y="348"/>
                  </a:cubicBezTo>
                  <a:cubicBezTo>
                    <a:pt x="19" y="353"/>
                    <a:pt x="25" y="356"/>
                    <a:pt x="31" y="357"/>
                  </a:cubicBezTo>
                  <a:lnTo>
                    <a:pt x="63" y="358"/>
                  </a:lnTo>
                  <a:cubicBezTo>
                    <a:pt x="71" y="359"/>
                    <a:pt x="80" y="365"/>
                    <a:pt x="84" y="371"/>
                  </a:cubicBezTo>
                  <a:cubicBezTo>
                    <a:pt x="88" y="378"/>
                    <a:pt x="93" y="384"/>
                    <a:pt x="98" y="390"/>
                  </a:cubicBezTo>
                  <a:cubicBezTo>
                    <a:pt x="102" y="396"/>
                    <a:pt x="105" y="407"/>
                    <a:pt x="103" y="414"/>
                  </a:cubicBezTo>
                  <a:lnTo>
                    <a:pt x="94" y="446"/>
                  </a:lnTo>
                  <a:cubicBezTo>
                    <a:pt x="93" y="453"/>
                    <a:pt x="96" y="463"/>
                    <a:pt x="102" y="468"/>
                  </a:cubicBezTo>
                  <a:cubicBezTo>
                    <a:pt x="108" y="472"/>
                    <a:pt x="114" y="477"/>
                    <a:pt x="121" y="481"/>
                  </a:cubicBezTo>
                  <a:cubicBezTo>
                    <a:pt x="128" y="485"/>
                    <a:pt x="136" y="490"/>
                    <a:pt x="143" y="493"/>
                  </a:cubicBezTo>
                  <a:cubicBezTo>
                    <a:pt x="150" y="496"/>
                    <a:pt x="160" y="495"/>
                    <a:pt x="166" y="490"/>
                  </a:cubicBezTo>
                  <a:lnTo>
                    <a:pt x="190" y="468"/>
                  </a:lnTo>
                  <a:cubicBezTo>
                    <a:pt x="196" y="463"/>
                    <a:pt x="206" y="461"/>
                    <a:pt x="214" y="463"/>
                  </a:cubicBezTo>
                  <a:cubicBezTo>
                    <a:pt x="221" y="464"/>
                    <a:pt x="229" y="466"/>
                    <a:pt x="238" y="466"/>
                  </a:cubicBezTo>
                  <a:cubicBezTo>
                    <a:pt x="245" y="467"/>
                    <a:pt x="254" y="473"/>
                    <a:pt x="258" y="479"/>
                  </a:cubicBezTo>
                  <a:lnTo>
                    <a:pt x="274" y="507"/>
                  </a:lnTo>
                  <a:cubicBezTo>
                    <a:pt x="278" y="514"/>
                    <a:pt x="287" y="518"/>
                    <a:pt x="294" y="518"/>
                  </a:cubicBezTo>
                  <a:cubicBezTo>
                    <a:pt x="303" y="517"/>
                    <a:pt x="311" y="515"/>
                    <a:pt x="319" y="513"/>
                  </a:cubicBezTo>
                  <a:cubicBezTo>
                    <a:pt x="327" y="511"/>
                    <a:pt x="335" y="509"/>
                    <a:pt x="342" y="506"/>
                  </a:cubicBezTo>
                  <a:cubicBezTo>
                    <a:pt x="349" y="504"/>
                    <a:pt x="355" y="496"/>
                    <a:pt x="356" y="488"/>
                  </a:cubicBezTo>
                  <a:lnTo>
                    <a:pt x="358" y="456"/>
                  </a:lnTo>
                  <a:cubicBezTo>
                    <a:pt x="358" y="448"/>
                    <a:pt x="364" y="439"/>
                    <a:pt x="370" y="435"/>
                  </a:cubicBezTo>
                  <a:cubicBezTo>
                    <a:pt x="377" y="431"/>
                    <a:pt x="384" y="426"/>
                    <a:pt x="390" y="421"/>
                  </a:cubicBezTo>
                  <a:cubicBezTo>
                    <a:pt x="396" y="416"/>
                    <a:pt x="406" y="413"/>
                    <a:pt x="413" y="415"/>
                  </a:cubicBezTo>
                  <a:lnTo>
                    <a:pt x="445" y="424"/>
                  </a:lnTo>
                  <a:cubicBezTo>
                    <a:pt x="452" y="426"/>
                    <a:pt x="462" y="423"/>
                    <a:pt x="467" y="417"/>
                  </a:cubicBezTo>
                  <a:cubicBezTo>
                    <a:pt x="472" y="411"/>
                    <a:pt x="476" y="404"/>
                    <a:pt x="480" y="397"/>
                  </a:cubicBezTo>
                  <a:cubicBezTo>
                    <a:pt x="485" y="390"/>
                    <a:pt x="489" y="383"/>
                    <a:pt x="492" y="375"/>
                  </a:cubicBezTo>
                  <a:cubicBezTo>
                    <a:pt x="496" y="368"/>
                    <a:pt x="494" y="358"/>
                    <a:pt x="489" y="352"/>
                  </a:cubicBezTo>
                  <a:lnTo>
                    <a:pt x="467" y="328"/>
                  </a:lnTo>
                  <a:cubicBezTo>
                    <a:pt x="462" y="322"/>
                    <a:pt x="458" y="316"/>
                    <a:pt x="459" y="313"/>
                  </a:cubicBezTo>
                  <a:cubicBezTo>
                    <a:pt x="459" y="312"/>
                    <a:pt x="460" y="311"/>
                    <a:pt x="460" y="309"/>
                  </a:cubicBezTo>
                  <a:cubicBezTo>
                    <a:pt x="462" y="300"/>
                    <a:pt x="464" y="291"/>
                    <a:pt x="465" y="281"/>
                  </a:cubicBezTo>
                  <a:cubicBezTo>
                    <a:pt x="465" y="274"/>
                    <a:pt x="471" y="264"/>
                    <a:pt x="478" y="261"/>
                  </a:cubicBezTo>
                  <a:lnTo>
                    <a:pt x="506" y="244"/>
                  </a:lnTo>
                  <a:cubicBezTo>
                    <a:pt x="513" y="240"/>
                    <a:pt x="518" y="231"/>
                    <a:pt x="517" y="224"/>
                  </a:cubicBezTo>
                  <a:cubicBezTo>
                    <a:pt x="516" y="215"/>
                    <a:pt x="514" y="207"/>
                    <a:pt x="512" y="199"/>
                  </a:cubicBezTo>
                  <a:cubicBezTo>
                    <a:pt x="511" y="193"/>
                    <a:pt x="509" y="187"/>
                    <a:pt x="507" y="18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10"/>
            <p:cNvSpPr/>
            <p:nvPr/>
          </p:nvSpPr>
          <p:spPr>
            <a:xfrm>
              <a:off x="8459788" y="781050"/>
              <a:ext cx="215900" cy="230188"/>
            </a:xfrm>
            <a:custGeom>
              <a:avLst/>
              <a:gdLst/>
              <a:ahLst/>
              <a:cxnLst/>
              <a:rect l="l" t="t" r="r" b="b"/>
              <a:pathLst>
                <a:path w="360" h="382" extrusionOk="0">
                  <a:moveTo>
                    <a:pt x="246" y="206"/>
                  </a:moveTo>
                  <a:cubicBezTo>
                    <a:pt x="244" y="213"/>
                    <a:pt x="241" y="220"/>
                    <a:pt x="237" y="226"/>
                  </a:cubicBezTo>
                  <a:cubicBezTo>
                    <a:pt x="217" y="259"/>
                    <a:pt x="174" y="269"/>
                    <a:pt x="142" y="249"/>
                  </a:cubicBezTo>
                  <a:cubicBezTo>
                    <a:pt x="116" y="233"/>
                    <a:pt x="104" y="203"/>
                    <a:pt x="111" y="174"/>
                  </a:cubicBezTo>
                  <a:cubicBezTo>
                    <a:pt x="113" y="167"/>
                    <a:pt x="116" y="160"/>
                    <a:pt x="119" y="154"/>
                  </a:cubicBezTo>
                  <a:cubicBezTo>
                    <a:pt x="129" y="138"/>
                    <a:pt x="144" y="127"/>
                    <a:pt x="162" y="123"/>
                  </a:cubicBezTo>
                  <a:cubicBezTo>
                    <a:pt x="180" y="118"/>
                    <a:pt x="199" y="121"/>
                    <a:pt x="215" y="131"/>
                  </a:cubicBezTo>
                  <a:cubicBezTo>
                    <a:pt x="240" y="147"/>
                    <a:pt x="253" y="177"/>
                    <a:pt x="246" y="206"/>
                  </a:cubicBezTo>
                  <a:close/>
                  <a:moveTo>
                    <a:pt x="332" y="227"/>
                  </a:moveTo>
                  <a:cubicBezTo>
                    <a:pt x="327" y="221"/>
                    <a:pt x="324" y="210"/>
                    <a:pt x="325" y="203"/>
                  </a:cubicBezTo>
                  <a:cubicBezTo>
                    <a:pt x="325" y="198"/>
                    <a:pt x="325" y="192"/>
                    <a:pt x="325" y="187"/>
                  </a:cubicBezTo>
                  <a:cubicBezTo>
                    <a:pt x="325" y="179"/>
                    <a:pt x="329" y="169"/>
                    <a:pt x="334" y="164"/>
                  </a:cubicBezTo>
                  <a:lnTo>
                    <a:pt x="353" y="145"/>
                  </a:lnTo>
                  <a:cubicBezTo>
                    <a:pt x="358" y="140"/>
                    <a:pt x="360" y="130"/>
                    <a:pt x="358" y="123"/>
                  </a:cubicBezTo>
                  <a:cubicBezTo>
                    <a:pt x="354" y="115"/>
                    <a:pt x="351" y="107"/>
                    <a:pt x="347" y="100"/>
                  </a:cubicBezTo>
                  <a:cubicBezTo>
                    <a:pt x="343" y="93"/>
                    <a:pt x="339" y="86"/>
                    <a:pt x="335" y="79"/>
                  </a:cubicBezTo>
                  <a:cubicBezTo>
                    <a:pt x="334" y="79"/>
                    <a:pt x="334" y="78"/>
                    <a:pt x="333" y="77"/>
                  </a:cubicBezTo>
                  <a:cubicBezTo>
                    <a:pt x="333" y="77"/>
                    <a:pt x="332" y="77"/>
                    <a:pt x="332" y="77"/>
                  </a:cubicBezTo>
                  <a:cubicBezTo>
                    <a:pt x="332" y="76"/>
                    <a:pt x="331" y="76"/>
                    <a:pt x="331" y="76"/>
                  </a:cubicBezTo>
                  <a:cubicBezTo>
                    <a:pt x="331" y="75"/>
                    <a:pt x="330" y="75"/>
                    <a:pt x="330" y="75"/>
                  </a:cubicBezTo>
                  <a:cubicBezTo>
                    <a:pt x="330" y="75"/>
                    <a:pt x="329" y="74"/>
                    <a:pt x="329" y="74"/>
                  </a:cubicBezTo>
                  <a:cubicBezTo>
                    <a:pt x="324" y="71"/>
                    <a:pt x="318" y="70"/>
                    <a:pt x="313" y="71"/>
                  </a:cubicBezTo>
                  <a:lnTo>
                    <a:pt x="288" y="76"/>
                  </a:lnTo>
                  <a:cubicBezTo>
                    <a:pt x="281" y="78"/>
                    <a:pt x="271" y="76"/>
                    <a:pt x="265" y="72"/>
                  </a:cubicBezTo>
                  <a:cubicBezTo>
                    <a:pt x="262" y="69"/>
                    <a:pt x="259" y="67"/>
                    <a:pt x="256" y="65"/>
                  </a:cubicBezTo>
                  <a:cubicBezTo>
                    <a:pt x="252" y="63"/>
                    <a:pt x="249" y="61"/>
                    <a:pt x="246" y="60"/>
                  </a:cubicBezTo>
                  <a:cubicBezTo>
                    <a:pt x="241" y="57"/>
                    <a:pt x="235" y="49"/>
                    <a:pt x="233" y="42"/>
                  </a:cubicBezTo>
                  <a:lnTo>
                    <a:pt x="226" y="18"/>
                  </a:lnTo>
                  <a:cubicBezTo>
                    <a:pt x="225" y="12"/>
                    <a:pt x="220" y="7"/>
                    <a:pt x="215" y="4"/>
                  </a:cubicBezTo>
                  <a:cubicBezTo>
                    <a:pt x="213" y="3"/>
                    <a:pt x="211" y="2"/>
                    <a:pt x="209" y="2"/>
                  </a:cubicBezTo>
                  <a:cubicBezTo>
                    <a:pt x="201" y="1"/>
                    <a:pt x="193" y="0"/>
                    <a:pt x="184" y="0"/>
                  </a:cubicBezTo>
                  <a:cubicBezTo>
                    <a:pt x="176" y="0"/>
                    <a:pt x="168" y="0"/>
                    <a:pt x="160" y="0"/>
                  </a:cubicBezTo>
                  <a:cubicBezTo>
                    <a:pt x="153" y="1"/>
                    <a:pt x="145" y="8"/>
                    <a:pt x="142" y="15"/>
                  </a:cubicBezTo>
                  <a:lnTo>
                    <a:pt x="135" y="38"/>
                  </a:lnTo>
                  <a:cubicBezTo>
                    <a:pt x="132" y="45"/>
                    <a:pt x="125" y="53"/>
                    <a:pt x="118" y="56"/>
                  </a:cubicBezTo>
                  <a:cubicBezTo>
                    <a:pt x="112" y="59"/>
                    <a:pt x="106" y="62"/>
                    <a:pt x="101" y="65"/>
                  </a:cubicBezTo>
                  <a:cubicBezTo>
                    <a:pt x="94" y="69"/>
                    <a:pt x="84" y="72"/>
                    <a:pt x="76" y="70"/>
                  </a:cubicBezTo>
                  <a:lnTo>
                    <a:pt x="53" y="63"/>
                  </a:lnTo>
                  <a:cubicBezTo>
                    <a:pt x="46" y="61"/>
                    <a:pt x="36" y="64"/>
                    <a:pt x="31" y="70"/>
                  </a:cubicBezTo>
                  <a:cubicBezTo>
                    <a:pt x="26" y="77"/>
                    <a:pt x="21" y="84"/>
                    <a:pt x="17" y="91"/>
                  </a:cubicBezTo>
                  <a:cubicBezTo>
                    <a:pt x="12" y="98"/>
                    <a:pt x="9" y="105"/>
                    <a:pt x="5" y="112"/>
                  </a:cubicBezTo>
                  <a:cubicBezTo>
                    <a:pt x="4" y="114"/>
                    <a:pt x="4" y="117"/>
                    <a:pt x="4" y="119"/>
                  </a:cubicBezTo>
                  <a:cubicBezTo>
                    <a:pt x="3" y="125"/>
                    <a:pt x="5" y="131"/>
                    <a:pt x="9" y="134"/>
                  </a:cubicBezTo>
                  <a:lnTo>
                    <a:pt x="25" y="153"/>
                  </a:lnTo>
                  <a:cubicBezTo>
                    <a:pt x="30" y="158"/>
                    <a:pt x="33" y="169"/>
                    <a:pt x="32" y="177"/>
                  </a:cubicBezTo>
                  <a:cubicBezTo>
                    <a:pt x="32" y="183"/>
                    <a:pt x="31" y="190"/>
                    <a:pt x="32" y="196"/>
                  </a:cubicBezTo>
                  <a:cubicBezTo>
                    <a:pt x="32" y="203"/>
                    <a:pt x="28" y="214"/>
                    <a:pt x="23" y="219"/>
                  </a:cubicBezTo>
                  <a:lnTo>
                    <a:pt x="16" y="226"/>
                  </a:lnTo>
                  <a:lnTo>
                    <a:pt x="6" y="237"/>
                  </a:lnTo>
                  <a:cubicBezTo>
                    <a:pt x="3" y="240"/>
                    <a:pt x="1" y="244"/>
                    <a:pt x="0" y="249"/>
                  </a:cubicBezTo>
                  <a:cubicBezTo>
                    <a:pt x="0" y="250"/>
                    <a:pt x="0" y="250"/>
                    <a:pt x="0" y="251"/>
                  </a:cubicBezTo>
                  <a:cubicBezTo>
                    <a:pt x="0" y="251"/>
                    <a:pt x="0" y="251"/>
                    <a:pt x="0" y="252"/>
                  </a:cubicBezTo>
                  <a:cubicBezTo>
                    <a:pt x="0" y="252"/>
                    <a:pt x="0" y="253"/>
                    <a:pt x="0" y="254"/>
                  </a:cubicBezTo>
                  <a:cubicBezTo>
                    <a:pt x="0" y="254"/>
                    <a:pt x="0" y="255"/>
                    <a:pt x="0" y="255"/>
                  </a:cubicBezTo>
                  <a:cubicBezTo>
                    <a:pt x="0" y="255"/>
                    <a:pt x="0" y="256"/>
                    <a:pt x="0" y="257"/>
                  </a:cubicBezTo>
                  <a:cubicBezTo>
                    <a:pt x="0" y="257"/>
                    <a:pt x="0" y="258"/>
                    <a:pt x="1" y="259"/>
                  </a:cubicBezTo>
                  <a:cubicBezTo>
                    <a:pt x="4" y="266"/>
                    <a:pt x="7" y="273"/>
                    <a:pt x="11" y="280"/>
                  </a:cubicBezTo>
                  <a:cubicBezTo>
                    <a:pt x="12" y="283"/>
                    <a:pt x="14" y="286"/>
                    <a:pt x="16" y="289"/>
                  </a:cubicBezTo>
                  <a:cubicBezTo>
                    <a:pt x="17" y="290"/>
                    <a:pt x="17" y="291"/>
                    <a:pt x="18" y="292"/>
                  </a:cubicBezTo>
                  <a:cubicBezTo>
                    <a:pt x="20" y="295"/>
                    <a:pt x="22" y="299"/>
                    <a:pt x="24" y="302"/>
                  </a:cubicBezTo>
                  <a:cubicBezTo>
                    <a:pt x="25" y="303"/>
                    <a:pt x="26" y="304"/>
                    <a:pt x="26" y="305"/>
                  </a:cubicBezTo>
                  <a:cubicBezTo>
                    <a:pt x="27" y="305"/>
                    <a:pt x="27" y="305"/>
                    <a:pt x="27" y="305"/>
                  </a:cubicBezTo>
                  <a:cubicBezTo>
                    <a:pt x="28" y="306"/>
                    <a:pt x="29" y="306"/>
                    <a:pt x="29" y="307"/>
                  </a:cubicBezTo>
                  <a:cubicBezTo>
                    <a:pt x="30" y="307"/>
                    <a:pt x="30" y="307"/>
                    <a:pt x="30" y="307"/>
                  </a:cubicBezTo>
                  <a:cubicBezTo>
                    <a:pt x="32" y="309"/>
                    <a:pt x="35" y="310"/>
                    <a:pt x="37" y="310"/>
                  </a:cubicBezTo>
                  <a:lnTo>
                    <a:pt x="37" y="310"/>
                  </a:lnTo>
                  <a:cubicBezTo>
                    <a:pt x="40" y="311"/>
                    <a:pt x="43" y="311"/>
                    <a:pt x="46" y="310"/>
                  </a:cubicBezTo>
                  <a:lnTo>
                    <a:pt x="69" y="305"/>
                  </a:lnTo>
                  <a:lnTo>
                    <a:pt x="70" y="305"/>
                  </a:lnTo>
                  <a:cubicBezTo>
                    <a:pt x="78" y="304"/>
                    <a:pt x="87" y="306"/>
                    <a:pt x="92" y="309"/>
                  </a:cubicBezTo>
                  <a:cubicBezTo>
                    <a:pt x="95" y="311"/>
                    <a:pt x="98" y="313"/>
                    <a:pt x="101" y="315"/>
                  </a:cubicBezTo>
                  <a:cubicBezTo>
                    <a:pt x="104" y="317"/>
                    <a:pt x="108" y="319"/>
                    <a:pt x="111" y="321"/>
                  </a:cubicBezTo>
                  <a:cubicBezTo>
                    <a:pt x="117" y="324"/>
                    <a:pt x="124" y="332"/>
                    <a:pt x="126" y="339"/>
                  </a:cubicBezTo>
                  <a:lnTo>
                    <a:pt x="132" y="364"/>
                  </a:lnTo>
                  <a:cubicBezTo>
                    <a:pt x="134" y="371"/>
                    <a:pt x="142" y="378"/>
                    <a:pt x="149" y="379"/>
                  </a:cubicBezTo>
                  <a:cubicBezTo>
                    <a:pt x="157" y="380"/>
                    <a:pt x="165" y="381"/>
                    <a:pt x="173" y="381"/>
                  </a:cubicBezTo>
                  <a:cubicBezTo>
                    <a:pt x="181" y="382"/>
                    <a:pt x="190" y="381"/>
                    <a:pt x="198" y="381"/>
                  </a:cubicBezTo>
                  <a:cubicBezTo>
                    <a:pt x="206" y="380"/>
                    <a:pt x="214" y="373"/>
                    <a:pt x="216" y="366"/>
                  </a:cubicBezTo>
                  <a:lnTo>
                    <a:pt x="224" y="341"/>
                  </a:lnTo>
                  <a:cubicBezTo>
                    <a:pt x="227" y="334"/>
                    <a:pt x="234" y="326"/>
                    <a:pt x="241" y="323"/>
                  </a:cubicBezTo>
                  <a:cubicBezTo>
                    <a:pt x="246" y="320"/>
                    <a:pt x="251" y="318"/>
                    <a:pt x="255" y="315"/>
                  </a:cubicBezTo>
                  <a:cubicBezTo>
                    <a:pt x="262" y="311"/>
                    <a:pt x="273" y="309"/>
                    <a:pt x="280" y="311"/>
                  </a:cubicBezTo>
                  <a:lnTo>
                    <a:pt x="306" y="318"/>
                  </a:lnTo>
                  <a:cubicBezTo>
                    <a:pt x="313" y="320"/>
                    <a:pt x="323" y="317"/>
                    <a:pt x="328" y="311"/>
                  </a:cubicBezTo>
                  <a:cubicBezTo>
                    <a:pt x="332" y="305"/>
                    <a:pt x="337" y="298"/>
                    <a:pt x="341" y="292"/>
                  </a:cubicBezTo>
                  <a:cubicBezTo>
                    <a:pt x="346" y="284"/>
                    <a:pt x="350" y="277"/>
                    <a:pt x="353" y="269"/>
                  </a:cubicBezTo>
                  <a:cubicBezTo>
                    <a:pt x="356" y="262"/>
                    <a:pt x="355" y="252"/>
                    <a:pt x="350" y="247"/>
                  </a:cubicBezTo>
                  <a:lnTo>
                    <a:pt x="332" y="227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0" name="Google Shape;290;p10" descr="{&quot;Key&quot;:&quot;POWER_USER_SHAPE_ICON&quot;,&quot;Value&quot;:&quot;POWER_USER_SHAPE_ICON_STYLE_1&quot;}"/>
          <p:cNvSpPr/>
          <p:nvPr/>
        </p:nvSpPr>
        <p:spPr>
          <a:xfrm rot="10800000">
            <a:off x="5868144" y="2149087"/>
            <a:ext cx="754083" cy="631134"/>
          </a:xfrm>
          <a:custGeom>
            <a:avLst/>
            <a:gdLst/>
            <a:ahLst/>
            <a:cxnLst/>
            <a:rect l="l" t="t" r="r" b="b"/>
            <a:pathLst>
              <a:path w="1250" h="1045" extrusionOk="0">
                <a:moveTo>
                  <a:pt x="522" y="1044"/>
                </a:moveTo>
                <a:lnTo>
                  <a:pt x="0" y="522"/>
                </a:lnTo>
                <a:lnTo>
                  <a:pt x="522" y="0"/>
                </a:lnTo>
                <a:lnTo>
                  <a:pt x="867" y="0"/>
                </a:lnTo>
                <a:lnTo>
                  <a:pt x="470" y="397"/>
                </a:lnTo>
                <a:lnTo>
                  <a:pt x="1250" y="397"/>
                </a:lnTo>
                <a:lnTo>
                  <a:pt x="1250" y="650"/>
                </a:lnTo>
                <a:lnTo>
                  <a:pt x="472" y="650"/>
                </a:lnTo>
                <a:lnTo>
                  <a:pt x="867" y="1045"/>
                </a:lnTo>
                <a:lnTo>
                  <a:pt x="522" y="1044"/>
                </a:lnTo>
                <a:close/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0"/>
          <p:cNvSpPr/>
          <p:nvPr/>
        </p:nvSpPr>
        <p:spPr>
          <a:xfrm>
            <a:off x="6395386" y="4442562"/>
            <a:ext cx="1906530" cy="1997434"/>
          </a:xfrm>
          <a:custGeom>
            <a:avLst/>
            <a:gdLst/>
            <a:ahLst/>
            <a:cxnLst/>
            <a:rect l="l" t="t" r="r" b="b"/>
            <a:pathLst>
              <a:path w="3303" h="3769" extrusionOk="0">
                <a:moveTo>
                  <a:pt x="3233" y="3319"/>
                </a:moveTo>
                <a:lnTo>
                  <a:pt x="1677" y="3763"/>
                </a:lnTo>
                <a:lnTo>
                  <a:pt x="1677" y="3763"/>
                </a:lnTo>
                <a:cubicBezTo>
                  <a:pt x="1660" y="3768"/>
                  <a:pt x="1643" y="3768"/>
                  <a:pt x="1625" y="3763"/>
                </a:cubicBezTo>
                <a:lnTo>
                  <a:pt x="69" y="3319"/>
                </a:lnTo>
                <a:lnTo>
                  <a:pt x="69" y="3319"/>
                </a:lnTo>
                <a:cubicBezTo>
                  <a:pt x="29" y="3308"/>
                  <a:pt x="0" y="3270"/>
                  <a:pt x="0" y="3228"/>
                </a:cubicBezTo>
                <a:lnTo>
                  <a:pt x="0" y="94"/>
                </a:lnTo>
                <a:lnTo>
                  <a:pt x="0" y="94"/>
                </a:lnTo>
                <a:cubicBezTo>
                  <a:pt x="0" y="42"/>
                  <a:pt x="43" y="0"/>
                  <a:pt x="95" y="0"/>
                </a:cubicBezTo>
                <a:lnTo>
                  <a:pt x="3207" y="0"/>
                </a:lnTo>
                <a:lnTo>
                  <a:pt x="3207" y="0"/>
                </a:lnTo>
                <a:cubicBezTo>
                  <a:pt x="3259" y="0"/>
                  <a:pt x="3302" y="42"/>
                  <a:pt x="3302" y="94"/>
                </a:cubicBezTo>
                <a:lnTo>
                  <a:pt x="3302" y="3228"/>
                </a:lnTo>
                <a:lnTo>
                  <a:pt x="3302" y="3228"/>
                </a:lnTo>
                <a:cubicBezTo>
                  <a:pt x="3302" y="3270"/>
                  <a:pt x="3274" y="3308"/>
                  <a:pt x="3233" y="3319"/>
                </a:cubicBezTo>
              </a:path>
            </a:pathLst>
          </a:custGeom>
          <a:solidFill>
            <a:srgbClr val="FBE4D4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90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reset, o bootloader assume a tarefa de pegar o software da pasta de download e colocar na memória principal de programa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0"/>
          <p:cNvSpPr/>
          <p:nvPr/>
        </p:nvSpPr>
        <p:spPr>
          <a:xfrm>
            <a:off x="7003107" y="4369548"/>
            <a:ext cx="692786" cy="684296"/>
          </a:xfrm>
          <a:custGeom>
            <a:avLst/>
            <a:gdLst/>
            <a:ahLst/>
            <a:cxnLst/>
            <a:rect l="l" t="t" r="r" b="b"/>
            <a:pathLst>
              <a:path w="1798" h="1776" extrusionOk="0">
                <a:moveTo>
                  <a:pt x="1709" y="1756"/>
                </a:moveTo>
                <a:lnTo>
                  <a:pt x="924" y="1403"/>
                </a:lnTo>
                <a:lnTo>
                  <a:pt x="924" y="1403"/>
                </a:lnTo>
                <a:cubicBezTo>
                  <a:pt x="907" y="1396"/>
                  <a:pt x="889" y="1396"/>
                  <a:pt x="873" y="1403"/>
                </a:cubicBezTo>
                <a:lnTo>
                  <a:pt x="87" y="1756"/>
                </a:lnTo>
                <a:lnTo>
                  <a:pt x="87" y="1756"/>
                </a:lnTo>
                <a:cubicBezTo>
                  <a:pt x="46" y="1775"/>
                  <a:pt x="0" y="1745"/>
                  <a:pt x="0" y="1699"/>
                </a:cubicBezTo>
                <a:lnTo>
                  <a:pt x="0" y="62"/>
                </a:lnTo>
                <a:lnTo>
                  <a:pt x="0" y="62"/>
                </a:lnTo>
                <a:cubicBezTo>
                  <a:pt x="0" y="28"/>
                  <a:pt x="28" y="0"/>
                  <a:pt x="62" y="0"/>
                </a:cubicBezTo>
                <a:lnTo>
                  <a:pt x="1735" y="0"/>
                </a:lnTo>
                <a:lnTo>
                  <a:pt x="1735" y="0"/>
                </a:lnTo>
                <a:cubicBezTo>
                  <a:pt x="1768" y="0"/>
                  <a:pt x="1797" y="28"/>
                  <a:pt x="1797" y="62"/>
                </a:cubicBezTo>
                <a:lnTo>
                  <a:pt x="1797" y="1699"/>
                </a:lnTo>
                <a:lnTo>
                  <a:pt x="1797" y="1699"/>
                </a:lnTo>
                <a:cubicBezTo>
                  <a:pt x="1797" y="1745"/>
                  <a:pt x="1750" y="1775"/>
                  <a:pt x="1709" y="1756"/>
                </a:cubicBezTo>
              </a:path>
            </a:pathLst>
          </a:custGeom>
          <a:solidFill>
            <a:srgbClr val="C55A1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 sz="3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3" name="Google Shape;293;p10" descr="{&quot;Key&quot;:&quot;POWER_USER_SHAPE_ICON&quot;,&quot;Value&quot;:&quot;POWER_USER_SHAPE_ICON_STYLE_1&quot;}"/>
          <p:cNvGrpSpPr/>
          <p:nvPr/>
        </p:nvGrpSpPr>
        <p:grpSpPr>
          <a:xfrm flipH="1">
            <a:off x="8039041" y="2063194"/>
            <a:ext cx="777588" cy="736600"/>
            <a:chOff x="6004176" y="1690066"/>
            <a:chExt cx="1039285" cy="1029748"/>
          </a:xfrm>
        </p:grpSpPr>
        <p:sp>
          <p:nvSpPr>
            <p:cNvPr id="294" name="Google Shape;294;p10"/>
            <p:cNvSpPr/>
            <p:nvPr/>
          </p:nvSpPr>
          <p:spPr>
            <a:xfrm>
              <a:off x="6213939" y="1880760"/>
              <a:ext cx="781845" cy="476735"/>
            </a:xfrm>
            <a:custGeom>
              <a:avLst/>
              <a:gdLst/>
              <a:ahLst/>
              <a:cxnLst/>
              <a:rect l="l" t="t" r="r" b="b"/>
              <a:pathLst>
                <a:path w="1018" h="623" extrusionOk="0">
                  <a:moveTo>
                    <a:pt x="81" y="623"/>
                  </a:moveTo>
                  <a:cubicBezTo>
                    <a:pt x="65" y="623"/>
                    <a:pt x="48" y="618"/>
                    <a:pt x="34" y="606"/>
                  </a:cubicBezTo>
                  <a:cubicBezTo>
                    <a:pt x="4" y="580"/>
                    <a:pt x="0" y="534"/>
                    <a:pt x="26" y="504"/>
                  </a:cubicBezTo>
                  <a:cubicBezTo>
                    <a:pt x="282" y="206"/>
                    <a:pt x="578" y="43"/>
                    <a:pt x="933" y="4"/>
                  </a:cubicBezTo>
                  <a:cubicBezTo>
                    <a:pt x="973" y="0"/>
                    <a:pt x="1009" y="29"/>
                    <a:pt x="1013" y="68"/>
                  </a:cubicBezTo>
                  <a:cubicBezTo>
                    <a:pt x="1018" y="108"/>
                    <a:pt x="989" y="144"/>
                    <a:pt x="949" y="148"/>
                  </a:cubicBezTo>
                  <a:cubicBezTo>
                    <a:pt x="628" y="183"/>
                    <a:pt x="370" y="326"/>
                    <a:pt x="136" y="598"/>
                  </a:cubicBezTo>
                  <a:cubicBezTo>
                    <a:pt x="122" y="615"/>
                    <a:pt x="102" y="623"/>
                    <a:pt x="81" y="62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10"/>
            <p:cNvSpPr/>
            <p:nvPr/>
          </p:nvSpPr>
          <p:spPr>
            <a:xfrm>
              <a:off x="6080453" y="2376565"/>
              <a:ext cx="152555" cy="171625"/>
            </a:xfrm>
            <a:custGeom>
              <a:avLst/>
              <a:gdLst/>
              <a:ahLst/>
              <a:cxnLst/>
              <a:rect l="l" t="t" r="r" b="b"/>
              <a:pathLst>
                <a:path w="205" h="223" extrusionOk="0">
                  <a:moveTo>
                    <a:pt x="83" y="223"/>
                  </a:moveTo>
                  <a:cubicBezTo>
                    <a:pt x="71" y="223"/>
                    <a:pt x="59" y="220"/>
                    <a:pt x="48" y="214"/>
                  </a:cubicBezTo>
                  <a:cubicBezTo>
                    <a:pt x="13" y="195"/>
                    <a:pt x="0" y="151"/>
                    <a:pt x="19" y="116"/>
                  </a:cubicBezTo>
                  <a:cubicBezTo>
                    <a:pt x="32" y="92"/>
                    <a:pt x="46" y="68"/>
                    <a:pt x="61" y="45"/>
                  </a:cubicBezTo>
                  <a:cubicBezTo>
                    <a:pt x="82" y="11"/>
                    <a:pt x="126" y="0"/>
                    <a:pt x="160" y="22"/>
                  </a:cubicBezTo>
                  <a:cubicBezTo>
                    <a:pt x="194" y="42"/>
                    <a:pt x="205" y="87"/>
                    <a:pt x="184" y="121"/>
                  </a:cubicBezTo>
                  <a:cubicBezTo>
                    <a:pt x="171" y="142"/>
                    <a:pt x="158" y="164"/>
                    <a:pt x="146" y="186"/>
                  </a:cubicBezTo>
                  <a:cubicBezTo>
                    <a:pt x="133" y="210"/>
                    <a:pt x="108" y="223"/>
                    <a:pt x="83" y="22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10"/>
            <p:cNvSpPr/>
            <p:nvPr/>
          </p:nvSpPr>
          <p:spPr>
            <a:xfrm>
              <a:off x="6004176" y="2586328"/>
              <a:ext cx="133486" cy="133486"/>
            </a:xfrm>
            <a:custGeom>
              <a:avLst/>
              <a:gdLst/>
              <a:ahLst/>
              <a:cxnLst/>
              <a:rect l="l" t="t" r="r" b="b"/>
              <a:pathLst>
                <a:path w="167" h="169" extrusionOk="0">
                  <a:moveTo>
                    <a:pt x="81" y="169"/>
                  </a:moveTo>
                  <a:cubicBezTo>
                    <a:pt x="74" y="169"/>
                    <a:pt x="67" y="168"/>
                    <a:pt x="59" y="166"/>
                  </a:cubicBezTo>
                  <a:cubicBezTo>
                    <a:pt x="21" y="154"/>
                    <a:pt x="0" y="113"/>
                    <a:pt x="12" y="75"/>
                  </a:cubicBezTo>
                  <a:lnTo>
                    <a:pt x="17" y="60"/>
                  </a:lnTo>
                  <a:cubicBezTo>
                    <a:pt x="29" y="21"/>
                    <a:pt x="69" y="0"/>
                    <a:pt x="108" y="12"/>
                  </a:cubicBezTo>
                  <a:cubicBezTo>
                    <a:pt x="146" y="24"/>
                    <a:pt x="167" y="65"/>
                    <a:pt x="155" y="103"/>
                  </a:cubicBezTo>
                  <a:lnTo>
                    <a:pt x="150" y="118"/>
                  </a:lnTo>
                  <a:cubicBezTo>
                    <a:pt x="140" y="149"/>
                    <a:pt x="112" y="169"/>
                    <a:pt x="81" y="16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0"/>
            <p:cNvSpPr/>
            <p:nvPr/>
          </p:nvSpPr>
          <p:spPr>
            <a:xfrm>
              <a:off x="6652535" y="1690066"/>
              <a:ext cx="390926" cy="562551"/>
            </a:xfrm>
            <a:custGeom>
              <a:avLst/>
              <a:gdLst/>
              <a:ahLst/>
              <a:cxnLst/>
              <a:rect l="l" t="t" r="r" b="b"/>
              <a:pathLst>
                <a:path w="510" h="738" extrusionOk="0">
                  <a:moveTo>
                    <a:pt x="197" y="738"/>
                  </a:moveTo>
                  <a:cubicBezTo>
                    <a:pt x="183" y="738"/>
                    <a:pt x="169" y="734"/>
                    <a:pt x="156" y="726"/>
                  </a:cubicBezTo>
                  <a:cubicBezTo>
                    <a:pt x="123" y="703"/>
                    <a:pt x="115" y="658"/>
                    <a:pt x="137" y="625"/>
                  </a:cubicBezTo>
                  <a:lnTo>
                    <a:pt x="334" y="336"/>
                  </a:lnTo>
                  <a:lnTo>
                    <a:pt x="42" y="143"/>
                  </a:lnTo>
                  <a:cubicBezTo>
                    <a:pt x="9" y="120"/>
                    <a:pt x="0" y="75"/>
                    <a:pt x="22" y="42"/>
                  </a:cubicBezTo>
                  <a:cubicBezTo>
                    <a:pt x="44" y="9"/>
                    <a:pt x="89" y="0"/>
                    <a:pt x="123" y="22"/>
                  </a:cubicBezTo>
                  <a:lnTo>
                    <a:pt x="476" y="256"/>
                  </a:lnTo>
                  <a:cubicBezTo>
                    <a:pt x="492" y="267"/>
                    <a:pt x="503" y="284"/>
                    <a:pt x="507" y="303"/>
                  </a:cubicBezTo>
                  <a:cubicBezTo>
                    <a:pt x="510" y="322"/>
                    <a:pt x="506" y="342"/>
                    <a:pt x="495" y="358"/>
                  </a:cubicBezTo>
                  <a:lnTo>
                    <a:pt x="257" y="707"/>
                  </a:lnTo>
                  <a:cubicBezTo>
                    <a:pt x="243" y="727"/>
                    <a:pt x="220" y="738"/>
                    <a:pt x="197" y="7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1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uma interrupção?</a:t>
            </a:r>
            <a:endParaRPr/>
          </a:p>
        </p:txBody>
      </p:sp>
      <p:pic>
        <p:nvPicPr>
          <p:cNvPr id="303" name="Google Shape;303;p11" descr="Cat Studying GIFs | Teno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536" y="850508"/>
            <a:ext cx="2232248" cy="27294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4" name="Google Shape;304;p11"/>
          <p:cNvGrpSpPr/>
          <p:nvPr/>
        </p:nvGrpSpPr>
        <p:grpSpPr>
          <a:xfrm>
            <a:off x="2915816" y="982469"/>
            <a:ext cx="3816424" cy="738664"/>
            <a:chOff x="611561" y="1220283"/>
            <a:chExt cx="3816424" cy="738664"/>
          </a:xfrm>
        </p:grpSpPr>
        <p:sp>
          <p:nvSpPr>
            <p:cNvPr id="305" name="Google Shape;305;p11"/>
            <p:cNvSpPr/>
            <p:nvPr/>
          </p:nvSpPr>
          <p:spPr>
            <a:xfrm>
              <a:off x="870278" y="1220283"/>
              <a:ext cx="3557706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Imagine que você está tentando estudar para uma prova muito difícil, e o seu gato fica sempre te interrompendo.</a:t>
              </a:r>
              <a:endParaRPr/>
            </a:p>
          </p:txBody>
        </p:sp>
        <p:sp>
          <p:nvSpPr>
            <p:cNvPr id="306" name="Google Shape;306;p11"/>
            <p:cNvSpPr/>
            <p:nvPr/>
          </p:nvSpPr>
          <p:spPr>
            <a:xfrm rot="5400000">
              <a:off x="516297" y="1453152"/>
              <a:ext cx="371120" cy="18059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7" name="Google Shape;307;p11"/>
          <p:cNvGrpSpPr/>
          <p:nvPr/>
        </p:nvGrpSpPr>
        <p:grpSpPr>
          <a:xfrm>
            <a:off x="2915816" y="3140967"/>
            <a:ext cx="3816422" cy="371120"/>
            <a:chOff x="3259286" y="3781773"/>
            <a:chExt cx="3816422" cy="371120"/>
          </a:xfrm>
        </p:grpSpPr>
        <p:sp>
          <p:nvSpPr>
            <p:cNvPr id="308" name="Google Shape;308;p11"/>
            <p:cNvSpPr/>
            <p:nvPr/>
          </p:nvSpPr>
          <p:spPr>
            <a:xfrm>
              <a:off x="3518002" y="3828833"/>
              <a:ext cx="3557706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 ele só vai sossegar quando estiver satisfeito.</a:t>
              </a:r>
              <a:endParaRPr/>
            </a:p>
          </p:txBody>
        </p:sp>
        <p:sp>
          <p:nvSpPr>
            <p:cNvPr id="309" name="Google Shape;309;p11"/>
            <p:cNvSpPr/>
            <p:nvPr/>
          </p:nvSpPr>
          <p:spPr>
            <a:xfrm rot="5400000">
              <a:off x="3164022" y="3877036"/>
              <a:ext cx="371120" cy="180593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0" name="Google Shape;310;p11"/>
          <p:cNvGrpSpPr/>
          <p:nvPr/>
        </p:nvGrpSpPr>
        <p:grpSpPr>
          <a:xfrm>
            <a:off x="2915816" y="2061718"/>
            <a:ext cx="3816424" cy="738664"/>
            <a:chOff x="611561" y="3444154"/>
            <a:chExt cx="3816424" cy="738664"/>
          </a:xfrm>
        </p:grpSpPr>
        <p:sp>
          <p:nvSpPr>
            <p:cNvPr id="311" name="Google Shape;311;p11"/>
            <p:cNvSpPr/>
            <p:nvPr/>
          </p:nvSpPr>
          <p:spPr>
            <a:xfrm>
              <a:off x="870278" y="3444154"/>
              <a:ext cx="3557706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 gato é um animal persistente. Ele vai fazer você parar qualquer coisa que estiver fazendo para dar atenção para ele.</a:t>
              </a:r>
              <a:endParaRPr/>
            </a:p>
          </p:txBody>
        </p:sp>
        <p:sp>
          <p:nvSpPr>
            <p:cNvPr id="312" name="Google Shape;312;p11"/>
            <p:cNvSpPr/>
            <p:nvPr/>
          </p:nvSpPr>
          <p:spPr>
            <a:xfrm rot="5400000">
              <a:off x="516297" y="3677023"/>
              <a:ext cx="371120" cy="180593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13" name="Google Shape;313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32040" y="4101075"/>
            <a:ext cx="3312368" cy="22082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4" name="Google Shape;314;p11"/>
          <p:cNvGrpSpPr/>
          <p:nvPr/>
        </p:nvGrpSpPr>
        <p:grpSpPr>
          <a:xfrm>
            <a:off x="395536" y="4017763"/>
            <a:ext cx="3898620" cy="523220"/>
            <a:chOff x="395536" y="4017763"/>
            <a:chExt cx="3898620" cy="523220"/>
          </a:xfrm>
        </p:grpSpPr>
        <p:sp>
          <p:nvSpPr>
            <p:cNvPr id="315" name="Google Shape;315;p11"/>
            <p:cNvSpPr txBox="1"/>
            <p:nvPr/>
          </p:nvSpPr>
          <p:spPr>
            <a:xfrm>
              <a:off x="975089" y="4017763"/>
              <a:ext cx="3319067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Agora vamos trocar </a:t>
              </a:r>
              <a:r>
                <a:rPr lang="pt-BR" sz="1400" b="1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Você</a:t>
              </a:r>
              <a:r>
                <a:rPr lang="pt-BR" sz="14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 por um </a:t>
              </a:r>
              <a:r>
                <a:rPr lang="pt-BR" sz="1400" b="1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Computador</a:t>
              </a:r>
              <a:r>
                <a:rPr lang="pt-BR" sz="14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  <p:sp>
          <p:nvSpPr>
            <p:cNvPr id="316" name="Google Shape;316;p11"/>
            <p:cNvSpPr/>
            <p:nvPr/>
          </p:nvSpPr>
          <p:spPr>
            <a:xfrm>
              <a:off x="395536" y="4021747"/>
              <a:ext cx="515252" cy="515252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7" name="Google Shape;317;p11"/>
          <p:cNvGrpSpPr/>
          <p:nvPr/>
        </p:nvGrpSpPr>
        <p:grpSpPr>
          <a:xfrm>
            <a:off x="395536" y="4839505"/>
            <a:ext cx="3898620" cy="523220"/>
            <a:chOff x="395536" y="4895478"/>
            <a:chExt cx="3898620" cy="523220"/>
          </a:xfrm>
        </p:grpSpPr>
        <p:sp>
          <p:nvSpPr>
            <p:cNvPr id="318" name="Google Shape;318;p11"/>
            <p:cNvSpPr txBox="1"/>
            <p:nvPr/>
          </p:nvSpPr>
          <p:spPr>
            <a:xfrm>
              <a:off x="975089" y="4895478"/>
              <a:ext cx="3319067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A tarefa de </a:t>
              </a:r>
              <a:r>
                <a:rPr lang="pt-BR" sz="1400" b="1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estudar</a:t>
              </a:r>
              <a:r>
                <a:rPr lang="pt-BR" sz="14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 por uma tarefa executada por um </a:t>
              </a:r>
              <a:r>
                <a:rPr lang="pt-BR" sz="1400" b="1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software</a:t>
              </a:r>
              <a:r>
                <a:rPr lang="pt-BR" sz="14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 qualquer</a:t>
              </a:r>
              <a:endParaRPr/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395536" y="4899462"/>
              <a:ext cx="515252" cy="515252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0" name="Google Shape;320;p11"/>
          <p:cNvGrpSpPr/>
          <p:nvPr/>
        </p:nvGrpSpPr>
        <p:grpSpPr>
          <a:xfrm>
            <a:off x="395536" y="5661248"/>
            <a:ext cx="3898620" cy="738664"/>
            <a:chOff x="395536" y="5661248"/>
            <a:chExt cx="3898620" cy="738664"/>
          </a:xfrm>
        </p:grpSpPr>
        <p:sp>
          <p:nvSpPr>
            <p:cNvPr id="321" name="Google Shape;321;p11"/>
            <p:cNvSpPr txBox="1"/>
            <p:nvPr/>
          </p:nvSpPr>
          <p:spPr>
            <a:xfrm>
              <a:off x="975089" y="5661248"/>
              <a:ext cx="3319067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E o </a:t>
              </a:r>
              <a:r>
                <a:rPr lang="pt-BR" sz="1400" b="1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Gato</a:t>
              </a:r>
              <a:r>
                <a:rPr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 por um evento externo, seja um </a:t>
              </a:r>
              <a:r>
                <a:rPr lang="pt-BR" sz="1400" b="1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botão</a:t>
              </a:r>
              <a:r>
                <a:rPr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, um </a:t>
              </a:r>
              <a:r>
                <a:rPr lang="pt-BR" sz="1400" b="1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alarme</a:t>
              </a:r>
              <a:r>
                <a:rPr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, ou uma </a:t>
              </a:r>
              <a:r>
                <a:rPr lang="pt-BR" sz="1400" b="1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situação que acontece de vez em quando</a:t>
              </a:r>
              <a:r>
                <a:rPr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  <p:sp>
          <p:nvSpPr>
            <p:cNvPr id="322" name="Google Shape;322;p11"/>
            <p:cNvSpPr/>
            <p:nvPr/>
          </p:nvSpPr>
          <p:spPr>
            <a:xfrm>
              <a:off x="395536" y="5772954"/>
              <a:ext cx="515252" cy="515252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2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uma interrupção?</a:t>
            </a:r>
            <a:endParaRPr/>
          </a:p>
        </p:txBody>
      </p:sp>
      <p:pic>
        <p:nvPicPr>
          <p:cNvPr id="328" name="Google Shape;32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26038" y="1879845"/>
            <a:ext cx="5508104" cy="3098309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2"/>
          <p:cNvSpPr txBox="1"/>
          <p:nvPr/>
        </p:nvSpPr>
        <p:spPr>
          <a:xfrm>
            <a:off x="4211960" y="4966563"/>
            <a:ext cx="3222104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https://blog.eletrogate.com/interrupcao-o-que-e-como-utilizar-arduin/</a:t>
            </a:r>
            <a:endParaRPr/>
          </a:p>
        </p:txBody>
      </p:sp>
      <p:grpSp>
        <p:nvGrpSpPr>
          <p:cNvPr id="330" name="Google Shape;330;p12"/>
          <p:cNvGrpSpPr/>
          <p:nvPr/>
        </p:nvGrpSpPr>
        <p:grpSpPr>
          <a:xfrm>
            <a:off x="179512" y="1125326"/>
            <a:ext cx="3311536" cy="1077218"/>
            <a:chOff x="151318" y="1295620"/>
            <a:chExt cx="4415381" cy="1436290"/>
          </a:xfrm>
        </p:grpSpPr>
        <p:sp>
          <p:nvSpPr>
            <p:cNvPr id="331" name="Google Shape;331;p12"/>
            <p:cNvSpPr txBox="1"/>
            <p:nvPr/>
          </p:nvSpPr>
          <p:spPr>
            <a:xfrm>
              <a:off x="699962" y="1295620"/>
              <a:ext cx="3866737" cy="143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Ela interrompe o fluxo normal do código ao receber um sinal </a:t>
              </a:r>
              <a:r>
                <a:rPr lang="pt-BR" sz="1600" b="1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interno</a:t>
              </a:r>
              <a:r>
                <a:rPr lang="pt-BR" sz="16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 ou </a:t>
              </a:r>
              <a:r>
                <a:rPr lang="pt-BR" sz="1600" b="1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externo</a:t>
              </a:r>
              <a:r>
                <a:rPr lang="pt-BR" sz="16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 que pode acontecer a </a:t>
              </a:r>
              <a:r>
                <a:rPr lang="pt-BR" sz="1600" b="1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qualquer</a:t>
              </a:r>
              <a:r>
                <a:rPr lang="pt-BR" sz="16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pt-BR" sz="1600" b="1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momento</a:t>
              </a:r>
              <a:r>
                <a:rPr lang="pt-BR" sz="16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  <p:grpSp>
          <p:nvGrpSpPr>
            <p:cNvPr id="332" name="Google Shape;332;p12"/>
            <p:cNvGrpSpPr/>
            <p:nvPr/>
          </p:nvGrpSpPr>
          <p:grpSpPr>
            <a:xfrm>
              <a:off x="151318" y="1813536"/>
              <a:ext cx="400456" cy="400456"/>
              <a:chOff x="414857" y="1839576"/>
              <a:chExt cx="465764" cy="465764"/>
            </a:xfrm>
          </p:grpSpPr>
          <p:sp>
            <p:nvSpPr>
              <p:cNvPr id="333" name="Google Shape;333;p12"/>
              <p:cNvSpPr/>
              <p:nvPr/>
            </p:nvSpPr>
            <p:spPr>
              <a:xfrm>
                <a:off x="414857" y="1839576"/>
                <a:ext cx="465764" cy="46576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12"/>
              <p:cNvSpPr/>
              <p:nvPr/>
            </p:nvSpPr>
            <p:spPr>
              <a:xfrm flipH="1">
                <a:off x="451843" y="1881542"/>
                <a:ext cx="391793" cy="3818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35" name="Google Shape;335;p12"/>
          <p:cNvGrpSpPr/>
          <p:nvPr/>
        </p:nvGrpSpPr>
        <p:grpSpPr>
          <a:xfrm>
            <a:off x="179512" y="2470249"/>
            <a:ext cx="3311536" cy="584775"/>
            <a:chOff x="183118" y="3198192"/>
            <a:chExt cx="4415381" cy="779700"/>
          </a:xfrm>
        </p:grpSpPr>
        <p:sp>
          <p:nvSpPr>
            <p:cNvPr id="336" name="Google Shape;336;p12"/>
            <p:cNvSpPr txBox="1"/>
            <p:nvPr/>
          </p:nvSpPr>
          <p:spPr>
            <a:xfrm>
              <a:off x="731762" y="3198192"/>
              <a:ext cx="3866737" cy="77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É chamada de </a:t>
              </a:r>
              <a:r>
                <a:rPr lang="pt-BR" sz="1600" b="1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ISR</a:t>
              </a:r>
              <a:r>
                <a:rPr lang="pt-BR" sz="16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 (Interrupt Service Routine)</a:t>
              </a:r>
              <a:endParaRPr/>
            </a:p>
          </p:txBody>
        </p:sp>
        <p:grpSp>
          <p:nvGrpSpPr>
            <p:cNvPr id="337" name="Google Shape;337;p12"/>
            <p:cNvGrpSpPr/>
            <p:nvPr/>
          </p:nvGrpSpPr>
          <p:grpSpPr>
            <a:xfrm>
              <a:off x="183118" y="3387812"/>
              <a:ext cx="400456" cy="400456"/>
              <a:chOff x="414857" y="1839576"/>
              <a:chExt cx="465764" cy="465764"/>
            </a:xfrm>
          </p:grpSpPr>
          <p:sp>
            <p:nvSpPr>
              <p:cNvPr id="338" name="Google Shape;338;p12"/>
              <p:cNvSpPr/>
              <p:nvPr/>
            </p:nvSpPr>
            <p:spPr>
              <a:xfrm>
                <a:off x="414857" y="1839576"/>
                <a:ext cx="465764" cy="46576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12"/>
              <p:cNvSpPr/>
              <p:nvPr/>
            </p:nvSpPr>
            <p:spPr>
              <a:xfrm flipH="1">
                <a:off x="451843" y="1881542"/>
                <a:ext cx="391793" cy="3818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40" name="Google Shape;340;p12"/>
          <p:cNvGrpSpPr/>
          <p:nvPr/>
        </p:nvGrpSpPr>
        <p:grpSpPr>
          <a:xfrm>
            <a:off x="179512" y="3322729"/>
            <a:ext cx="3335385" cy="1323439"/>
            <a:chOff x="151318" y="4479411"/>
            <a:chExt cx="4447180" cy="1764584"/>
          </a:xfrm>
        </p:grpSpPr>
        <p:sp>
          <p:nvSpPr>
            <p:cNvPr id="341" name="Google Shape;341;p12"/>
            <p:cNvSpPr txBox="1"/>
            <p:nvPr/>
          </p:nvSpPr>
          <p:spPr>
            <a:xfrm>
              <a:off x="699962" y="4479411"/>
              <a:ext cx="3898536" cy="17645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Ela não recebe </a:t>
              </a:r>
              <a:r>
                <a:rPr lang="pt-BR" sz="1600" b="1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parâmetros</a:t>
              </a:r>
              <a:r>
                <a:rPr lang="pt-BR" sz="16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 e nem tem </a:t>
              </a:r>
              <a:r>
                <a:rPr lang="pt-BR" sz="1600" b="1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retornos</a:t>
              </a:r>
              <a:r>
                <a:rPr lang="pt-BR" sz="16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. Deve ser o mais </a:t>
              </a:r>
              <a:r>
                <a:rPr lang="pt-BR" sz="1600" b="1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curta</a:t>
              </a:r>
              <a:r>
                <a:rPr lang="pt-BR" sz="16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 possível e </a:t>
              </a:r>
              <a:r>
                <a:rPr lang="pt-BR" sz="1600" b="1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todas</a:t>
              </a:r>
              <a:r>
                <a:rPr lang="pt-BR" sz="16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 as </a:t>
              </a:r>
              <a:r>
                <a:rPr lang="pt-BR" sz="1600" b="1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variáveis</a:t>
              </a:r>
              <a:r>
                <a:rPr lang="pt-BR" sz="16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pt-BR" sz="1600" b="1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globais</a:t>
              </a:r>
              <a:r>
                <a:rPr lang="pt-BR" sz="16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 utilizadas devem ser do tipo </a:t>
              </a:r>
              <a:r>
                <a:rPr lang="pt-BR" sz="1600" b="1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volatile</a:t>
              </a:r>
              <a:r>
                <a:rPr lang="pt-BR" sz="16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  <p:grpSp>
          <p:nvGrpSpPr>
            <p:cNvPr id="342" name="Google Shape;342;p12"/>
            <p:cNvGrpSpPr/>
            <p:nvPr/>
          </p:nvGrpSpPr>
          <p:grpSpPr>
            <a:xfrm>
              <a:off x="151318" y="5161475"/>
              <a:ext cx="400456" cy="400456"/>
              <a:chOff x="414857" y="1839576"/>
              <a:chExt cx="465764" cy="465764"/>
            </a:xfrm>
          </p:grpSpPr>
          <p:sp>
            <p:nvSpPr>
              <p:cNvPr id="343" name="Google Shape;343;p12"/>
              <p:cNvSpPr/>
              <p:nvPr/>
            </p:nvSpPr>
            <p:spPr>
              <a:xfrm>
                <a:off x="414857" y="1839576"/>
                <a:ext cx="465764" cy="46576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12"/>
              <p:cNvSpPr/>
              <p:nvPr/>
            </p:nvSpPr>
            <p:spPr>
              <a:xfrm flipH="1">
                <a:off x="451843" y="1881542"/>
                <a:ext cx="391793" cy="3818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45" name="Google Shape;345;p12"/>
          <p:cNvGrpSpPr/>
          <p:nvPr/>
        </p:nvGrpSpPr>
        <p:grpSpPr>
          <a:xfrm>
            <a:off x="179512" y="4913873"/>
            <a:ext cx="3311536" cy="1323439"/>
            <a:chOff x="151319" y="3726831"/>
            <a:chExt cx="4415382" cy="1764584"/>
          </a:xfrm>
        </p:grpSpPr>
        <p:sp>
          <p:nvSpPr>
            <p:cNvPr id="346" name="Google Shape;346;p12"/>
            <p:cNvSpPr txBox="1"/>
            <p:nvPr/>
          </p:nvSpPr>
          <p:spPr>
            <a:xfrm>
              <a:off x="699963" y="3726831"/>
              <a:ext cx="3866738" cy="17645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Volatile</a:t>
              </a:r>
              <a:r>
                <a:rPr lang="pt-BR" sz="1600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 significa que a variável pode ser modificada </a:t>
              </a:r>
              <a:r>
                <a:rPr lang="pt-BR" sz="16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sem</a:t>
              </a:r>
              <a:r>
                <a:rPr lang="pt-BR" sz="1600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 que o programa principal saiba, desta forma o compilador não tenta otimizar o uso desta variável.</a:t>
              </a:r>
              <a:endParaRPr/>
            </a:p>
          </p:txBody>
        </p:sp>
        <p:grpSp>
          <p:nvGrpSpPr>
            <p:cNvPr id="347" name="Google Shape;347;p12"/>
            <p:cNvGrpSpPr/>
            <p:nvPr/>
          </p:nvGrpSpPr>
          <p:grpSpPr>
            <a:xfrm>
              <a:off x="151319" y="4408895"/>
              <a:ext cx="400456" cy="400456"/>
              <a:chOff x="414857" y="1839576"/>
              <a:chExt cx="465764" cy="465764"/>
            </a:xfrm>
          </p:grpSpPr>
          <p:sp>
            <p:nvSpPr>
              <p:cNvPr id="348" name="Google Shape;348;p12"/>
              <p:cNvSpPr/>
              <p:nvPr/>
            </p:nvSpPr>
            <p:spPr>
              <a:xfrm>
                <a:off x="414857" y="1839576"/>
                <a:ext cx="465764" cy="465764"/>
              </a:xfrm>
              <a:prstGeom prst="ellipse">
                <a:avLst/>
              </a:prstGeom>
              <a:solidFill>
                <a:srgbClr val="ED265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12"/>
              <p:cNvSpPr/>
              <p:nvPr/>
            </p:nvSpPr>
            <p:spPr>
              <a:xfrm flipH="1">
                <a:off x="451843" y="1881542"/>
                <a:ext cx="391793" cy="3818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p13"/>
          <p:cNvGrpSpPr/>
          <p:nvPr/>
        </p:nvGrpSpPr>
        <p:grpSpPr>
          <a:xfrm>
            <a:off x="2819309" y="980728"/>
            <a:ext cx="896595" cy="5877272"/>
            <a:chOff x="735577" y="1432468"/>
            <a:chExt cx="3424021" cy="4463835"/>
          </a:xfrm>
        </p:grpSpPr>
        <p:sp>
          <p:nvSpPr>
            <p:cNvPr id="355" name="Google Shape;355;p13"/>
            <p:cNvSpPr/>
            <p:nvPr/>
          </p:nvSpPr>
          <p:spPr>
            <a:xfrm>
              <a:off x="735577" y="1502979"/>
              <a:ext cx="3424021" cy="43933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56" name="Google Shape;356;p13"/>
            <p:cNvCxnSpPr/>
            <p:nvPr/>
          </p:nvCxnSpPr>
          <p:spPr>
            <a:xfrm>
              <a:off x="3943142" y="1432468"/>
              <a:ext cx="0" cy="4008211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76200" dist="76200" dir="2460000" sx="93000" sy="93000" algn="ctr" rotWithShape="0">
                <a:srgbClr val="0C0C0C"/>
              </a:outerShdw>
            </a:effectLst>
          </p:spPr>
        </p:cxnSp>
      </p:grpSp>
      <p:sp>
        <p:nvSpPr>
          <p:cNvPr id="357" name="Google Shape;357;p13"/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Interrupções Externas no Arduino </a:t>
            </a:r>
            <a:endParaRPr/>
          </a:p>
        </p:txBody>
      </p:sp>
      <p:grpSp>
        <p:nvGrpSpPr>
          <p:cNvPr id="358" name="Google Shape;358;p13"/>
          <p:cNvGrpSpPr/>
          <p:nvPr/>
        </p:nvGrpSpPr>
        <p:grpSpPr>
          <a:xfrm>
            <a:off x="323528" y="1628800"/>
            <a:ext cx="3112346" cy="1169551"/>
            <a:chOff x="611561" y="1220283"/>
            <a:chExt cx="3112346" cy="1169551"/>
          </a:xfrm>
        </p:grpSpPr>
        <p:sp>
          <p:nvSpPr>
            <p:cNvPr id="359" name="Google Shape;359;p13"/>
            <p:cNvSpPr/>
            <p:nvPr/>
          </p:nvSpPr>
          <p:spPr>
            <a:xfrm>
              <a:off x="870278" y="1220283"/>
              <a:ext cx="2853628" cy="1169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Imagine que você está estudando em casa, mas ao invés do gato, alguém toca a campainha. Você para o que está fazendo para atender a porta, certo?</a:t>
              </a:r>
              <a:endParaRPr/>
            </a:p>
          </p:txBody>
        </p:sp>
        <p:sp>
          <p:nvSpPr>
            <p:cNvPr id="360" name="Google Shape;360;p13"/>
            <p:cNvSpPr/>
            <p:nvPr/>
          </p:nvSpPr>
          <p:spPr>
            <a:xfrm rot="5400000">
              <a:off x="516297" y="1714762"/>
              <a:ext cx="371120" cy="18059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1" name="Google Shape;361;p13"/>
          <p:cNvGrpSpPr/>
          <p:nvPr/>
        </p:nvGrpSpPr>
        <p:grpSpPr>
          <a:xfrm>
            <a:off x="323528" y="3067799"/>
            <a:ext cx="3112346" cy="738664"/>
            <a:chOff x="611561" y="3444154"/>
            <a:chExt cx="3112346" cy="738664"/>
          </a:xfrm>
        </p:grpSpPr>
        <p:sp>
          <p:nvSpPr>
            <p:cNvPr id="362" name="Google Shape;362;p13"/>
            <p:cNvSpPr/>
            <p:nvPr/>
          </p:nvSpPr>
          <p:spPr>
            <a:xfrm>
              <a:off x="870278" y="3444154"/>
              <a:ext cx="2853628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Essa é a ideia da interrupção externa, que pode ser um sensor, um botão ou outra placa</a:t>
              </a:r>
              <a:endParaRPr/>
            </a:p>
          </p:txBody>
        </p:sp>
        <p:sp>
          <p:nvSpPr>
            <p:cNvPr id="363" name="Google Shape;363;p13"/>
            <p:cNvSpPr/>
            <p:nvPr/>
          </p:nvSpPr>
          <p:spPr>
            <a:xfrm rot="5400000">
              <a:off x="516297" y="3723190"/>
              <a:ext cx="371120" cy="180593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4" name="Google Shape;364;p13"/>
          <p:cNvGrpSpPr/>
          <p:nvPr/>
        </p:nvGrpSpPr>
        <p:grpSpPr>
          <a:xfrm>
            <a:off x="323529" y="4075911"/>
            <a:ext cx="3112344" cy="738664"/>
            <a:chOff x="3259286" y="3805302"/>
            <a:chExt cx="3112344" cy="738664"/>
          </a:xfrm>
        </p:grpSpPr>
        <p:sp>
          <p:nvSpPr>
            <p:cNvPr id="365" name="Google Shape;365;p13"/>
            <p:cNvSpPr/>
            <p:nvPr/>
          </p:nvSpPr>
          <p:spPr>
            <a:xfrm>
              <a:off x="3518002" y="3805302"/>
              <a:ext cx="2853628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No Arduino Uno, só dois pinos podem ser usado como interrupção externa, o pino 2 e 3.</a:t>
              </a:r>
              <a:endParaRPr/>
            </a:p>
          </p:txBody>
        </p:sp>
        <p:sp>
          <p:nvSpPr>
            <p:cNvPr id="366" name="Google Shape;366;p13"/>
            <p:cNvSpPr/>
            <p:nvPr/>
          </p:nvSpPr>
          <p:spPr>
            <a:xfrm rot="5400000">
              <a:off x="3164022" y="4084338"/>
              <a:ext cx="371120" cy="180593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7" name="Google Shape;367;p13"/>
          <p:cNvGrpSpPr/>
          <p:nvPr/>
        </p:nvGrpSpPr>
        <p:grpSpPr>
          <a:xfrm>
            <a:off x="323529" y="5084023"/>
            <a:ext cx="3112344" cy="1384995"/>
            <a:chOff x="3259286" y="3805302"/>
            <a:chExt cx="3112344" cy="1384995"/>
          </a:xfrm>
        </p:grpSpPr>
        <p:sp>
          <p:nvSpPr>
            <p:cNvPr id="368" name="Google Shape;368;p13"/>
            <p:cNvSpPr/>
            <p:nvPr/>
          </p:nvSpPr>
          <p:spPr>
            <a:xfrm>
              <a:off x="3518002" y="3805302"/>
              <a:ext cx="2853628" cy="13849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Cada placa tem pinos diferentes, por isso sempre verifique a documentação disponível: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u="sng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https://www.arduino.cc/reference/pt/language/functions/external-interrupts/attachinterrupt/</a:t>
              </a: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  <p:sp>
          <p:nvSpPr>
            <p:cNvPr id="369" name="Google Shape;369;p13"/>
            <p:cNvSpPr/>
            <p:nvPr/>
          </p:nvSpPr>
          <p:spPr>
            <a:xfrm rot="5400000">
              <a:off x="3164022" y="4407503"/>
              <a:ext cx="371120" cy="180593"/>
            </a:xfrm>
            <a:prstGeom prst="triangle">
              <a:avLst>
                <a:gd name="adj" fmla="val 50000"/>
              </a:avLst>
            </a:prstGeom>
            <a:solidFill>
              <a:srgbClr val="ED265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0" name="Google Shape;370;p13"/>
          <p:cNvGrpSpPr/>
          <p:nvPr/>
        </p:nvGrpSpPr>
        <p:grpSpPr>
          <a:xfrm>
            <a:off x="3995936" y="1052736"/>
            <a:ext cx="4919464" cy="761561"/>
            <a:chOff x="5589120" y="1744486"/>
            <a:chExt cx="4919464" cy="761561"/>
          </a:xfrm>
        </p:grpSpPr>
        <p:sp>
          <p:nvSpPr>
            <p:cNvPr id="371" name="Google Shape;371;p13"/>
            <p:cNvSpPr/>
            <p:nvPr/>
          </p:nvSpPr>
          <p:spPr>
            <a:xfrm>
              <a:off x="5589120" y="1927613"/>
              <a:ext cx="395307" cy="3953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6090884" y="1744486"/>
              <a:ext cx="4417700" cy="7615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4472C4"/>
                  </a:solidFill>
                  <a:latin typeface="Arial"/>
                  <a:ea typeface="Arial"/>
                  <a:cs typeface="Arial"/>
                  <a:sym typeface="Arial"/>
                </a:rPr>
                <a:t>Primeiro, precisamos colocar o pino que vamos utilizar como interrupção no modo input: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1">
                  <a:solidFill>
                    <a:srgbClr val="4472C4"/>
                  </a:solidFill>
                  <a:latin typeface="Arial"/>
                  <a:ea typeface="Arial"/>
                  <a:cs typeface="Arial"/>
                  <a:sym typeface="Arial"/>
                </a:rPr>
                <a:t>pinMode(InterruptPin, Input);</a:t>
              </a:r>
              <a:endParaRPr/>
            </a:p>
          </p:txBody>
        </p:sp>
      </p:grpSp>
      <p:grpSp>
        <p:nvGrpSpPr>
          <p:cNvPr id="373" name="Google Shape;373;p13"/>
          <p:cNvGrpSpPr/>
          <p:nvPr/>
        </p:nvGrpSpPr>
        <p:grpSpPr>
          <a:xfrm>
            <a:off x="3995936" y="2019367"/>
            <a:ext cx="4565817" cy="761561"/>
            <a:chOff x="5589120" y="2529142"/>
            <a:chExt cx="4565817" cy="761561"/>
          </a:xfrm>
        </p:grpSpPr>
        <p:sp>
          <p:nvSpPr>
            <p:cNvPr id="374" name="Google Shape;374;p13"/>
            <p:cNvSpPr/>
            <p:nvPr/>
          </p:nvSpPr>
          <p:spPr>
            <a:xfrm>
              <a:off x="5589120" y="2712269"/>
              <a:ext cx="395307" cy="39530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3"/>
            <p:cNvSpPr/>
            <p:nvPr/>
          </p:nvSpPr>
          <p:spPr>
            <a:xfrm>
              <a:off x="6137072" y="2529142"/>
              <a:ext cx="4017865" cy="7615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Em seguida usamos a função </a:t>
              </a:r>
              <a:r>
                <a:rPr lang="pt-BR" sz="1400" b="1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attachInterrupt(). </a:t>
              </a:r>
              <a:r>
                <a:rPr lang="pt-BR" sz="1400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Essa função recebe três parâmetros, sendo:</a:t>
              </a:r>
              <a:endParaRPr/>
            </a:p>
          </p:txBody>
        </p:sp>
      </p:grpSp>
      <p:grpSp>
        <p:nvGrpSpPr>
          <p:cNvPr id="376" name="Google Shape;376;p13"/>
          <p:cNvGrpSpPr/>
          <p:nvPr/>
        </p:nvGrpSpPr>
        <p:grpSpPr>
          <a:xfrm>
            <a:off x="3995936" y="3027479"/>
            <a:ext cx="4565817" cy="761561"/>
            <a:chOff x="5589120" y="3316569"/>
            <a:chExt cx="4565817" cy="761561"/>
          </a:xfrm>
        </p:grpSpPr>
        <p:sp>
          <p:nvSpPr>
            <p:cNvPr id="377" name="Google Shape;377;p13"/>
            <p:cNvSpPr/>
            <p:nvPr/>
          </p:nvSpPr>
          <p:spPr>
            <a:xfrm>
              <a:off x="5589120" y="3499696"/>
              <a:ext cx="395307" cy="3953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3"/>
            <p:cNvSpPr/>
            <p:nvPr/>
          </p:nvSpPr>
          <p:spPr>
            <a:xfrm>
              <a:off x="6137073" y="3316569"/>
              <a:ext cx="4017864" cy="7615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1 – A função </a:t>
              </a:r>
              <a:r>
                <a:rPr lang="pt-BR" sz="1400" b="1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digitalPinToInterrupt() </a:t>
              </a:r>
              <a:r>
                <a:rPr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para converter o sinal de Input em interrupção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2 – A função que vai tratar a interrupção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3 – O modo em que a interrupção vai ocorrer;</a:t>
              </a:r>
              <a:endParaRPr/>
            </a:p>
          </p:txBody>
        </p:sp>
      </p:grpSp>
      <p:grpSp>
        <p:nvGrpSpPr>
          <p:cNvPr id="379" name="Google Shape;379;p13"/>
          <p:cNvGrpSpPr/>
          <p:nvPr/>
        </p:nvGrpSpPr>
        <p:grpSpPr>
          <a:xfrm>
            <a:off x="3995936" y="5115711"/>
            <a:ext cx="4565817" cy="761561"/>
            <a:chOff x="5589120" y="4012441"/>
            <a:chExt cx="4565817" cy="761561"/>
          </a:xfrm>
        </p:grpSpPr>
        <p:sp>
          <p:nvSpPr>
            <p:cNvPr id="380" name="Google Shape;380;p13"/>
            <p:cNvSpPr/>
            <p:nvPr/>
          </p:nvSpPr>
          <p:spPr>
            <a:xfrm>
              <a:off x="5589120" y="4195568"/>
              <a:ext cx="395307" cy="395307"/>
            </a:xfrm>
            <a:prstGeom prst="ellipse">
              <a:avLst/>
            </a:prstGeom>
            <a:solidFill>
              <a:srgbClr val="ED265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3"/>
            <p:cNvSpPr/>
            <p:nvPr/>
          </p:nvSpPr>
          <p:spPr>
            <a:xfrm>
              <a:off x="6113979" y="4012441"/>
              <a:ext cx="4040958" cy="7615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Os modos podem ser: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-88900" algn="l" rtl="0">
                <a:spcBef>
                  <a:spcPts val="0"/>
                </a:spcBef>
                <a:spcAft>
                  <a:spcPts val="0"/>
                </a:spcAft>
                <a:buClr>
                  <a:srgbClr val="ED265B"/>
                </a:buClr>
                <a:buSzPts val="1400"/>
                <a:buFont typeface="Arial"/>
                <a:buChar char="•"/>
              </a:pPr>
              <a:r>
                <a:rPr lang="pt-BR" sz="1400" b="1" i="0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LOW</a:t>
              </a:r>
              <a:r>
                <a:rPr lang="pt-BR" sz="1400" b="0" i="0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 acionar a interrupção quando o estado do pino for LOW.</a:t>
              </a:r>
              <a:endParaRPr/>
            </a:p>
            <a:p>
              <a:pPr marL="0" marR="0" lvl="0" indent="-88900" algn="l" rtl="0">
                <a:spcBef>
                  <a:spcPts val="0"/>
                </a:spcBef>
                <a:spcAft>
                  <a:spcPts val="0"/>
                </a:spcAft>
                <a:buClr>
                  <a:srgbClr val="ED265B"/>
                </a:buClr>
                <a:buSzPts val="1400"/>
                <a:buFont typeface="Arial"/>
                <a:buChar char="•"/>
              </a:pPr>
              <a:r>
                <a:rPr lang="pt-BR" sz="1400" b="1" i="0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CHANGE</a:t>
              </a:r>
              <a:r>
                <a:rPr lang="pt-BR" sz="1400" b="0" i="0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 acionar a interrupção quando o sempre estado do pino mudar.</a:t>
              </a:r>
              <a:endParaRPr/>
            </a:p>
            <a:p>
              <a:pPr marL="0" marR="0" lvl="0" indent="-88900" algn="l" rtl="0">
                <a:spcBef>
                  <a:spcPts val="0"/>
                </a:spcBef>
                <a:spcAft>
                  <a:spcPts val="0"/>
                </a:spcAft>
                <a:buClr>
                  <a:srgbClr val="ED265B"/>
                </a:buClr>
                <a:buSzPts val="1400"/>
                <a:buFont typeface="Arial"/>
                <a:buChar char="•"/>
              </a:pPr>
              <a:r>
                <a:rPr lang="pt-BR" sz="1400" b="1" i="0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RISING</a:t>
              </a:r>
              <a:r>
                <a:rPr lang="pt-BR" sz="1400" b="0" i="0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 acionar a interrupção quando o estado do pino for de LOW para HIGH apenas.</a:t>
              </a:r>
              <a:endParaRPr/>
            </a:p>
            <a:p>
              <a:pPr marL="0" marR="0" lvl="0" indent="-88900" algn="l" rtl="0">
                <a:spcBef>
                  <a:spcPts val="0"/>
                </a:spcBef>
                <a:spcAft>
                  <a:spcPts val="0"/>
                </a:spcAft>
                <a:buClr>
                  <a:srgbClr val="ED265B"/>
                </a:buClr>
                <a:buSzPts val="1400"/>
                <a:buFont typeface="Arial"/>
                <a:buChar char="•"/>
              </a:pPr>
              <a:r>
                <a:rPr lang="pt-BR" sz="1400" b="1" i="0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FALLING</a:t>
              </a:r>
              <a:r>
                <a:rPr lang="pt-BR" sz="1400" b="0" i="0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 acionar a interrupção quando o estado do pino for de HIGH para LOW apenas.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4"/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Laboratório – Interrupções Externas</a:t>
            </a:r>
            <a:endParaRPr/>
          </a:p>
        </p:txBody>
      </p:sp>
      <p:sp>
        <p:nvSpPr>
          <p:cNvPr id="387" name="Google Shape;387;p14"/>
          <p:cNvSpPr txBox="1"/>
          <p:nvPr/>
        </p:nvSpPr>
        <p:spPr>
          <a:xfrm>
            <a:off x="4499992" y="4561842"/>
            <a:ext cx="3960440" cy="2035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400"/>
              <a:buFont typeface="Arial"/>
              <a:buNone/>
            </a:pPr>
            <a:r>
              <a:rPr lang="pt-BR" sz="1400" b="1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Material necessário: 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Arduino;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LEDs;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Resistores de 220 Ohms;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Jumpers</a:t>
            </a:r>
            <a:endParaRPr/>
          </a:p>
        </p:txBody>
      </p:sp>
      <p:pic>
        <p:nvPicPr>
          <p:cNvPr id="388" name="Google Shape;388;p14" descr="Resultado de imagem para nerd vector 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44208" y="4587943"/>
            <a:ext cx="2298989" cy="1724241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14"/>
          <p:cNvSpPr txBox="1"/>
          <p:nvPr/>
        </p:nvSpPr>
        <p:spPr>
          <a:xfrm>
            <a:off x="306452" y="6029887"/>
            <a:ext cx="376149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Link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pt-BR" sz="16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Projeto 18 – Interrupção Externa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4"/>
          <p:cNvSpPr txBox="1"/>
          <p:nvPr/>
        </p:nvSpPr>
        <p:spPr>
          <a:xfrm>
            <a:off x="228600" y="1772816"/>
            <a:ext cx="4127376" cy="3290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Neste laboratório, vamos explorar o conceito de interrupção e verificar como o software se comporta.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Vamos usar o LED 01 para acender o LED 02.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Mesmo fora do loop o primeiro led pisca, isso ocorre pois a cada vez que o segundo led muda de estado (de HIGH para LOW e vice-versa) ele chama a ISR “inverte_led”, saindo do loop, executando a função e retornando logo em seguida.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55976" y="795069"/>
            <a:ext cx="4657725" cy="38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5"/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Interrupções Internas no Arduino </a:t>
            </a:r>
            <a:endParaRPr/>
          </a:p>
        </p:txBody>
      </p:sp>
      <p:grpSp>
        <p:nvGrpSpPr>
          <p:cNvPr id="397" name="Google Shape;397;p15"/>
          <p:cNvGrpSpPr/>
          <p:nvPr/>
        </p:nvGrpSpPr>
        <p:grpSpPr>
          <a:xfrm>
            <a:off x="2523277" y="980728"/>
            <a:ext cx="896595" cy="5877272"/>
            <a:chOff x="735577" y="1432468"/>
            <a:chExt cx="3424021" cy="4463835"/>
          </a:xfrm>
        </p:grpSpPr>
        <p:sp>
          <p:nvSpPr>
            <p:cNvPr id="398" name="Google Shape;398;p15"/>
            <p:cNvSpPr/>
            <p:nvPr/>
          </p:nvSpPr>
          <p:spPr>
            <a:xfrm>
              <a:off x="735577" y="1502979"/>
              <a:ext cx="3424021" cy="43933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9" name="Google Shape;399;p15"/>
            <p:cNvCxnSpPr/>
            <p:nvPr/>
          </p:nvCxnSpPr>
          <p:spPr>
            <a:xfrm>
              <a:off x="3943142" y="1432468"/>
              <a:ext cx="0" cy="4008211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76200" dist="76200" dir="2460000" sx="93000" sy="93000" algn="ctr" rotWithShape="0">
                <a:srgbClr val="0C0C0C"/>
              </a:outerShdw>
            </a:effectLst>
          </p:spPr>
        </p:cxnSp>
      </p:grpSp>
      <p:grpSp>
        <p:nvGrpSpPr>
          <p:cNvPr id="400" name="Google Shape;400;p15"/>
          <p:cNvGrpSpPr/>
          <p:nvPr/>
        </p:nvGrpSpPr>
        <p:grpSpPr>
          <a:xfrm>
            <a:off x="323528" y="1628800"/>
            <a:ext cx="3112346" cy="1384995"/>
            <a:chOff x="611561" y="1220283"/>
            <a:chExt cx="3112346" cy="1384995"/>
          </a:xfrm>
        </p:grpSpPr>
        <p:sp>
          <p:nvSpPr>
            <p:cNvPr id="401" name="Google Shape;401;p15"/>
            <p:cNvSpPr/>
            <p:nvPr/>
          </p:nvSpPr>
          <p:spPr>
            <a:xfrm>
              <a:off x="870278" y="1220283"/>
              <a:ext cx="2853628" cy="13849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Imagine que você está fazendo um bolo em casa e coloca um alarme para avisar que o bolo está pronto. Enquanto isso você vai fazer as suas tarefas. O que acontece quando o alarme toca?</a:t>
              </a:r>
              <a:endParaRPr/>
            </a:p>
          </p:txBody>
        </p:sp>
        <p:sp>
          <p:nvSpPr>
            <p:cNvPr id="402" name="Google Shape;402;p15"/>
            <p:cNvSpPr/>
            <p:nvPr/>
          </p:nvSpPr>
          <p:spPr>
            <a:xfrm rot="5400000">
              <a:off x="516297" y="1714762"/>
              <a:ext cx="371120" cy="18059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3" name="Google Shape;403;p15"/>
          <p:cNvGrpSpPr/>
          <p:nvPr/>
        </p:nvGrpSpPr>
        <p:grpSpPr>
          <a:xfrm>
            <a:off x="323528" y="3501008"/>
            <a:ext cx="3112346" cy="738664"/>
            <a:chOff x="611561" y="3444154"/>
            <a:chExt cx="3112346" cy="738664"/>
          </a:xfrm>
        </p:grpSpPr>
        <p:sp>
          <p:nvSpPr>
            <p:cNvPr id="404" name="Google Shape;404;p15"/>
            <p:cNvSpPr/>
            <p:nvPr/>
          </p:nvSpPr>
          <p:spPr>
            <a:xfrm>
              <a:off x="870278" y="3444154"/>
              <a:ext cx="2853628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Essa é a ideia da interrupção interna, que são alarmes ou eventos dentro do uControlador.</a:t>
              </a: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 rot="5400000">
              <a:off x="516297" y="3723190"/>
              <a:ext cx="371120" cy="180593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6" name="Google Shape;406;p15"/>
          <p:cNvGrpSpPr/>
          <p:nvPr/>
        </p:nvGrpSpPr>
        <p:grpSpPr>
          <a:xfrm>
            <a:off x="323529" y="4850576"/>
            <a:ext cx="3112344" cy="738664"/>
            <a:chOff x="3259286" y="3805302"/>
            <a:chExt cx="3112344" cy="738664"/>
          </a:xfrm>
        </p:grpSpPr>
        <p:sp>
          <p:nvSpPr>
            <p:cNvPr id="407" name="Google Shape;407;p15"/>
            <p:cNvSpPr/>
            <p:nvPr/>
          </p:nvSpPr>
          <p:spPr>
            <a:xfrm>
              <a:off x="3518002" y="3805302"/>
              <a:ext cx="2853628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No Arduino Uno, possui 26 tipos de interrupções, sendo 6 externas e 19 internas.</a:t>
              </a:r>
              <a:endParaRPr/>
            </a:p>
          </p:txBody>
        </p:sp>
        <p:sp>
          <p:nvSpPr>
            <p:cNvPr id="408" name="Google Shape;408;p15"/>
            <p:cNvSpPr/>
            <p:nvPr/>
          </p:nvSpPr>
          <p:spPr>
            <a:xfrm rot="5400000">
              <a:off x="3164022" y="4084338"/>
              <a:ext cx="371120" cy="180593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09" name="Google Shape;40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7904" y="1340768"/>
            <a:ext cx="5393753" cy="4541013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15"/>
          <p:cNvSpPr txBox="1"/>
          <p:nvPr/>
        </p:nvSpPr>
        <p:spPr>
          <a:xfrm>
            <a:off x="3707904" y="5894523"/>
            <a:ext cx="458628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0" i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(Fonte: </a:t>
            </a:r>
            <a:r>
              <a:rPr lang="pt-BR" sz="700" b="0" i="0" u="sng">
                <a:solidFill>
                  <a:srgbClr val="0E37CD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https://ww1.microchip.com/downloads/en/DeviceDoc/Atmel-7810-Automotive-Microcontrollers-ATmega328P_Datasheet.pdf</a:t>
            </a:r>
            <a:r>
              <a:rPr lang="pt-BR" sz="700" b="0" i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Pag 49)</a:t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6"/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Interrupções Internas no Arduino </a:t>
            </a:r>
            <a:endParaRPr/>
          </a:p>
        </p:txBody>
      </p:sp>
      <p:grpSp>
        <p:nvGrpSpPr>
          <p:cNvPr id="416" name="Google Shape;416;p16"/>
          <p:cNvGrpSpPr/>
          <p:nvPr/>
        </p:nvGrpSpPr>
        <p:grpSpPr>
          <a:xfrm>
            <a:off x="2523277" y="980728"/>
            <a:ext cx="896595" cy="5877272"/>
            <a:chOff x="735577" y="1432468"/>
            <a:chExt cx="3424021" cy="4463835"/>
          </a:xfrm>
        </p:grpSpPr>
        <p:sp>
          <p:nvSpPr>
            <p:cNvPr id="417" name="Google Shape;417;p16"/>
            <p:cNvSpPr/>
            <p:nvPr/>
          </p:nvSpPr>
          <p:spPr>
            <a:xfrm>
              <a:off x="735577" y="1502979"/>
              <a:ext cx="3424021" cy="43933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18" name="Google Shape;418;p16"/>
            <p:cNvCxnSpPr/>
            <p:nvPr/>
          </p:nvCxnSpPr>
          <p:spPr>
            <a:xfrm>
              <a:off x="3943142" y="1432468"/>
              <a:ext cx="0" cy="4008211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76200" dist="76200" dir="2460000" sx="93000" sy="93000" algn="ctr" rotWithShape="0">
                <a:srgbClr val="0C0C0C"/>
              </a:outerShdw>
            </a:effectLst>
          </p:spPr>
        </p:cxnSp>
      </p:grpSp>
      <p:grpSp>
        <p:nvGrpSpPr>
          <p:cNvPr id="419" name="Google Shape;419;p16"/>
          <p:cNvGrpSpPr/>
          <p:nvPr/>
        </p:nvGrpSpPr>
        <p:grpSpPr>
          <a:xfrm>
            <a:off x="323528" y="1700808"/>
            <a:ext cx="3112345" cy="523220"/>
            <a:chOff x="611561" y="1543448"/>
            <a:chExt cx="3112345" cy="523220"/>
          </a:xfrm>
        </p:grpSpPr>
        <p:sp>
          <p:nvSpPr>
            <p:cNvPr id="420" name="Google Shape;420;p16"/>
            <p:cNvSpPr/>
            <p:nvPr/>
          </p:nvSpPr>
          <p:spPr>
            <a:xfrm>
              <a:off x="870277" y="1543448"/>
              <a:ext cx="2853628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Vamos ver a interrupção relacionada aos Timers.</a:t>
              </a:r>
              <a:endParaRPr/>
            </a:p>
          </p:txBody>
        </p:sp>
        <p:sp>
          <p:nvSpPr>
            <p:cNvPr id="421" name="Google Shape;421;p16"/>
            <p:cNvSpPr/>
            <p:nvPr/>
          </p:nvSpPr>
          <p:spPr>
            <a:xfrm rot="5400000">
              <a:off x="516297" y="1714762"/>
              <a:ext cx="371120" cy="18059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2" name="Google Shape;422;p16"/>
          <p:cNvGrpSpPr/>
          <p:nvPr/>
        </p:nvGrpSpPr>
        <p:grpSpPr>
          <a:xfrm>
            <a:off x="323528" y="2457763"/>
            <a:ext cx="3112345" cy="954107"/>
            <a:chOff x="611561" y="3354143"/>
            <a:chExt cx="3112345" cy="954107"/>
          </a:xfrm>
        </p:grpSpPr>
        <p:sp>
          <p:nvSpPr>
            <p:cNvPr id="423" name="Google Shape;423;p16"/>
            <p:cNvSpPr/>
            <p:nvPr/>
          </p:nvSpPr>
          <p:spPr>
            <a:xfrm>
              <a:off x="870277" y="3354143"/>
              <a:ext cx="2853628" cy="954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Timers são contadores que a cada pulso do clock incrementam de uma unidade, ou decrementam de uma unidade.</a:t>
              </a:r>
              <a:endParaRPr/>
            </a:p>
          </p:txBody>
        </p:sp>
        <p:sp>
          <p:nvSpPr>
            <p:cNvPr id="424" name="Google Shape;424;p16"/>
            <p:cNvSpPr/>
            <p:nvPr/>
          </p:nvSpPr>
          <p:spPr>
            <a:xfrm rot="5400000">
              <a:off x="516297" y="3723190"/>
              <a:ext cx="371120" cy="180593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5" name="Google Shape;425;p16"/>
          <p:cNvGrpSpPr/>
          <p:nvPr/>
        </p:nvGrpSpPr>
        <p:grpSpPr>
          <a:xfrm>
            <a:off x="323529" y="3609891"/>
            <a:ext cx="3112344" cy="954107"/>
            <a:chOff x="3259286" y="3697580"/>
            <a:chExt cx="3112344" cy="954107"/>
          </a:xfrm>
        </p:grpSpPr>
        <p:sp>
          <p:nvSpPr>
            <p:cNvPr id="426" name="Google Shape;426;p16"/>
            <p:cNvSpPr/>
            <p:nvPr/>
          </p:nvSpPr>
          <p:spPr>
            <a:xfrm>
              <a:off x="3518002" y="3697580"/>
              <a:ext cx="2853628" cy="954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Quando o Timer atinge o seu valor máximo (Overflow) ou mínimo (0), dizemos que o timer estourou e gerou uma interrupção.</a:t>
              </a:r>
              <a:endParaRPr/>
            </a:p>
          </p:txBody>
        </p:sp>
        <p:sp>
          <p:nvSpPr>
            <p:cNvPr id="427" name="Google Shape;427;p16"/>
            <p:cNvSpPr/>
            <p:nvPr/>
          </p:nvSpPr>
          <p:spPr>
            <a:xfrm rot="5400000">
              <a:off x="3164022" y="4084338"/>
              <a:ext cx="371120" cy="180593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8" name="Google Shape;428;p16"/>
          <p:cNvGrpSpPr/>
          <p:nvPr/>
        </p:nvGrpSpPr>
        <p:grpSpPr>
          <a:xfrm>
            <a:off x="323529" y="4906035"/>
            <a:ext cx="3168351" cy="1169551"/>
            <a:chOff x="3259286" y="3878471"/>
            <a:chExt cx="3168351" cy="1169551"/>
          </a:xfrm>
        </p:grpSpPr>
        <p:sp>
          <p:nvSpPr>
            <p:cNvPr id="429" name="Google Shape;429;p16"/>
            <p:cNvSpPr/>
            <p:nvPr/>
          </p:nvSpPr>
          <p:spPr>
            <a:xfrm>
              <a:off x="3574009" y="3878471"/>
              <a:ext cx="2853628" cy="1169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 IDE Arduino não disponibiliza funções para acessar interrupções internas diretamente, por isso, vamos ter de mexer com registradores internos.</a:t>
              </a:r>
              <a:endParaRPr/>
            </a:p>
          </p:txBody>
        </p:sp>
        <p:sp>
          <p:nvSpPr>
            <p:cNvPr id="430" name="Google Shape;430;p16"/>
            <p:cNvSpPr/>
            <p:nvPr/>
          </p:nvSpPr>
          <p:spPr>
            <a:xfrm rot="5400000">
              <a:off x="3164022" y="4407503"/>
              <a:ext cx="371120" cy="180593"/>
            </a:xfrm>
            <a:prstGeom prst="triangle">
              <a:avLst>
                <a:gd name="adj" fmla="val 50000"/>
              </a:avLst>
            </a:prstGeom>
            <a:solidFill>
              <a:srgbClr val="ED265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31" name="Google Shape;43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93380" y="2492896"/>
            <a:ext cx="5027092" cy="1907837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16"/>
          <p:cNvSpPr txBox="1"/>
          <p:nvPr/>
        </p:nvSpPr>
        <p:spPr>
          <a:xfrm>
            <a:off x="4211960" y="4326434"/>
            <a:ext cx="3222104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https://blog.eletrogate.com/interrupcao-o-que-e-como-utilizar-arduin/</a:t>
            </a:r>
            <a:endParaRPr/>
          </a:p>
        </p:txBody>
      </p:sp>
      <p:sp>
        <p:nvSpPr>
          <p:cNvPr id="433" name="Google Shape;433;p16"/>
          <p:cNvSpPr/>
          <p:nvPr/>
        </p:nvSpPr>
        <p:spPr>
          <a:xfrm flipH="1">
            <a:off x="3978106" y="1314844"/>
            <a:ext cx="737909" cy="924026"/>
          </a:xfrm>
          <a:prstGeom prst="homePlate">
            <a:avLst>
              <a:gd name="adj" fmla="val 22727"/>
            </a:avLst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3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16"/>
          <p:cNvSpPr/>
          <p:nvPr/>
        </p:nvSpPr>
        <p:spPr>
          <a:xfrm>
            <a:off x="4716015" y="1314845"/>
            <a:ext cx="3845739" cy="924026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Registradores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São células de memória, normalmente de 8 bits, em que cada bit contém um parâmetro de configuração.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Também podem ser de um tipo especial, em que seu conteúdo é uma informação ou ponteiro de controle</a:t>
            </a:r>
            <a:endParaRPr/>
          </a:p>
        </p:txBody>
      </p:sp>
      <p:sp>
        <p:nvSpPr>
          <p:cNvPr id="435" name="Google Shape;435;p16"/>
          <p:cNvSpPr/>
          <p:nvPr/>
        </p:nvSpPr>
        <p:spPr>
          <a:xfrm>
            <a:off x="4716014" y="4974827"/>
            <a:ext cx="3845739" cy="924026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representa o nível lógico HIGH (ligado) e 0 (zero) representa o nível lógico LOW (desligado). Assim como uma máquina de lavar roupa ou um micro-ondas, a sequência de botões define sua funcionalidade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16"/>
          <p:cNvSpPr/>
          <p:nvPr/>
        </p:nvSpPr>
        <p:spPr>
          <a:xfrm flipH="1">
            <a:off x="3978105" y="4974826"/>
            <a:ext cx="737909" cy="924026"/>
          </a:xfrm>
          <a:prstGeom prst="homePlate">
            <a:avLst>
              <a:gd name="adj" fmla="val 22727"/>
            </a:avLst>
          </a:prstGeom>
          <a:solidFill>
            <a:schemeClr val="accent2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3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7"/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Interrupções Internas no Arduino </a:t>
            </a:r>
            <a:endParaRPr/>
          </a:p>
        </p:txBody>
      </p:sp>
      <p:grpSp>
        <p:nvGrpSpPr>
          <p:cNvPr id="442" name="Google Shape;442;p17"/>
          <p:cNvGrpSpPr/>
          <p:nvPr/>
        </p:nvGrpSpPr>
        <p:grpSpPr>
          <a:xfrm>
            <a:off x="467544" y="1772816"/>
            <a:ext cx="3240360" cy="761561"/>
            <a:chOff x="5589120" y="1744486"/>
            <a:chExt cx="3240360" cy="761561"/>
          </a:xfrm>
        </p:grpSpPr>
        <p:sp>
          <p:nvSpPr>
            <p:cNvPr id="443" name="Google Shape;443;p17"/>
            <p:cNvSpPr/>
            <p:nvPr/>
          </p:nvSpPr>
          <p:spPr>
            <a:xfrm>
              <a:off x="5589120" y="1927613"/>
              <a:ext cx="395307" cy="3953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7"/>
            <p:cNvSpPr/>
            <p:nvPr/>
          </p:nvSpPr>
          <p:spPr>
            <a:xfrm>
              <a:off x="6090884" y="1744486"/>
              <a:ext cx="2738596" cy="7615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4472C4"/>
                  </a:solidFill>
                  <a:latin typeface="Arial"/>
                  <a:ea typeface="Arial"/>
                  <a:cs typeface="Arial"/>
                  <a:sym typeface="Arial"/>
                </a:rPr>
                <a:t>O uControlador do Arduino Uno tem 3 registradores para controlar os Timers: TCCRxA, TCCRxB e TIMSKx, sendo “x” a identificação do Timer</a:t>
              </a:r>
              <a:endParaRPr/>
            </a:p>
          </p:txBody>
        </p:sp>
      </p:grpSp>
      <p:pic>
        <p:nvPicPr>
          <p:cNvPr id="445" name="Google Shape;445;p17"/>
          <p:cNvPicPr preferRelativeResize="0"/>
          <p:nvPr/>
        </p:nvPicPr>
        <p:blipFill rotWithShape="1">
          <a:blip r:embed="rId3">
            <a:alphaModFix/>
          </a:blip>
          <a:srcRect l="3269" t="8725" r="5186" b="4037"/>
          <a:stretch/>
        </p:blipFill>
        <p:spPr>
          <a:xfrm>
            <a:off x="4427984" y="836712"/>
            <a:ext cx="4582326" cy="2454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17"/>
          <p:cNvPicPr preferRelativeResize="0"/>
          <p:nvPr/>
        </p:nvPicPr>
        <p:blipFill rotWithShape="1">
          <a:blip r:embed="rId4">
            <a:alphaModFix/>
          </a:blip>
          <a:srcRect l="3269" t="4038" r="5186"/>
          <a:stretch/>
        </p:blipFill>
        <p:spPr>
          <a:xfrm>
            <a:off x="4441676" y="3429000"/>
            <a:ext cx="4582326" cy="27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17"/>
          <p:cNvPicPr preferRelativeResize="0"/>
          <p:nvPr/>
        </p:nvPicPr>
        <p:blipFill rotWithShape="1">
          <a:blip r:embed="rId5">
            <a:alphaModFix/>
          </a:blip>
          <a:srcRect l="4047" t="5816" r="4409" b="21486"/>
          <a:stretch/>
        </p:blipFill>
        <p:spPr>
          <a:xfrm>
            <a:off x="33379" y="4070984"/>
            <a:ext cx="4610629" cy="20583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8" name="Google Shape;448;p17"/>
          <p:cNvGrpSpPr/>
          <p:nvPr/>
        </p:nvGrpSpPr>
        <p:grpSpPr>
          <a:xfrm>
            <a:off x="467544" y="2979900"/>
            <a:ext cx="3240360" cy="761561"/>
            <a:chOff x="5589120" y="1744486"/>
            <a:chExt cx="3240360" cy="761561"/>
          </a:xfrm>
        </p:grpSpPr>
        <p:sp>
          <p:nvSpPr>
            <p:cNvPr id="449" name="Google Shape;449;p17"/>
            <p:cNvSpPr/>
            <p:nvPr/>
          </p:nvSpPr>
          <p:spPr>
            <a:xfrm>
              <a:off x="5589120" y="1927613"/>
              <a:ext cx="395307" cy="3953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7"/>
            <p:cNvSpPr/>
            <p:nvPr/>
          </p:nvSpPr>
          <p:spPr>
            <a:xfrm>
              <a:off x="6090884" y="1744486"/>
              <a:ext cx="2738596" cy="7615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4472C4"/>
                  </a:solidFill>
                  <a:latin typeface="Arial"/>
                  <a:ea typeface="Arial"/>
                  <a:cs typeface="Arial"/>
                  <a:sym typeface="Arial"/>
                </a:rPr>
                <a:t>Podemos ter informações sobre esses registradores no datasheet do Chip, facilmente encontrado no site do fabricante.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8"/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Interrupções Internas no Arduino </a:t>
            </a:r>
            <a:endParaRPr/>
          </a:p>
        </p:txBody>
      </p:sp>
      <p:grpSp>
        <p:nvGrpSpPr>
          <p:cNvPr id="456" name="Google Shape;456;p18"/>
          <p:cNvGrpSpPr/>
          <p:nvPr/>
        </p:nvGrpSpPr>
        <p:grpSpPr>
          <a:xfrm>
            <a:off x="466825" y="1456789"/>
            <a:ext cx="3744416" cy="1396147"/>
            <a:chOff x="5589120" y="1744486"/>
            <a:chExt cx="3744416" cy="1396147"/>
          </a:xfrm>
        </p:grpSpPr>
        <p:sp>
          <p:nvSpPr>
            <p:cNvPr id="457" name="Google Shape;457;p18"/>
            <p:cNvSpPr/>
            <p:nvPr/>
          </p:nvSpPr>
          <p:spPr>
            <a:xfrm>
              <a:off x="5589120" y="2244906"/>
              <a:ext cx="395307" cy="39530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8"/>
            <p:cNvSpPr/>
            <p:nvPr/>
          </p:nvSpPr>
          <p:spPr>
            <a:xfrm>
              <a:off x="6090884" y="1744486"/>
              <a:ext cx="3242652" cy="13961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Nosso objetivo agora será implementar um contador no modo normal. O datasheet do uControlador nos diz como deve ser a configuração dos bits dos registradores</a:t>
              </a:r>
              <a:endParaRPr/>
            </a:p>
          </p:txBody>
        </p:sp>
      </p:grpSp>
      <p:pic>
        <p:nvPicPr>
          <p:cNvPr id="459" name="Google Shape;45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70444" y="908720"/>
            <a:ext cx="4716477" cy="2969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0" name="Google Shape;460;p18"/>
          <p:cNvGrpSpPr/>
          <p:nvPr/>
        </p:nvGrpSpPr>
        <p:grpSpPr>
          <a:xfrm>
            <a:off x="466825" y="3661042"/>
            <a:ext cx="2880320" cy="1396147"/>
            <a:chOff x="5589120" y="1744486"/>
            <a:chExt cx="2880320" cy="1396147"/>
          </a:xfrm>
        </p:grpSpPr>
        <p:sp>
          <p:nvSpPr>
            <p:cNvPr id="461" name="Google Shape;461;p18"/>
            <p:cNvSpPr/>
            <p:nvPr/>
          </p:nvSpPr>
          <p:spPr>
            <a:xfrm>
              <a:off x="5589120" y="2244906"/>
              <a:ext cx="395307" cy="39530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8"/>
            <p:cNvSpPr/>
            <p:nvPr/>
          </p:nvSpPr>
          <p:spPr>
            <a:xfrm>
              <a:off x="6090884" y="1744486"/>
              <a:ext cx="2378556" cy="13961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Como podemos ver pela tabela, o modo normal é atingido quando os bits </a:t>
              </a:r>
              <a:r>
                <a:rPr lang="pt-BR" sz="1400" b="1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WGM13, WGM12, WGM11 e WGM10</a:t>
              </a:r>
              <a:r>
                <a:rPr lang="pt-BR" sz="14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 estão em zero.</a:t>
              </a:r>
              <a:endParaRPr/>
            </a:p>
          </p:txBody>
        </p:sp>
      </p:grpSp>
      <p:grpSp>
        <p:nvGrpSpPr>
          <p:cNvPr id="463" name="Google Shape;463;p18"/>
          <p:cNvGrpSpPr/>
          <p:nvPr/>
        </p:nvGrpSpPr>
        <p:grpSpPr>
          <a:xfrm>
            <a:off x="466825" y="5057189"/>
            <a:ext cx="2880320" cy="1396147"/>
            <a:chOff x="5589120" y="1744486"/>
            <a:chExt cx="2880320" cy="1396147"/>
          </a:xfrm>
        </p:grpSpPr>
        <p:sp>
          <p:nvSpPr>
            <p:cNvPr id="464" name="Google Shape;464;p18"/>
            <p:cNvSpPr/>
            <p:nvPr/>
          </p:nvSpPr>
          <p:spPr>
            <a:xfrm>
              <a:off x="5589120" y="2244906"/>
              <a:ext cx="395307" cy="39530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18"/>
            <p:cNvSpPr/>
            <p:nvPr/>
          </p:nvSpPr>
          <p:spPr>
            <a:xfrm>
              <a:off x="6090884" y="1744486"/>
              <a:ext cx="2378556" cy="13961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Agora precisamos definir o quão rápido esse contador vai contar. Para isso usamos os bits </a:t>
              </a:r>
              <a:r>
                <a:rPr lang="pt-BR" sz="1400" b="1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CS12, CS11 e CS10, </a:t>
              </a:r>
              <a:r>
                <a:rPr lang="pt-BR" sz="14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referentes ao </a:t>
              </a:r>
              <a:r>
                <a:rPr lang="pt-BR" sz="1400" b="1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Prescaler</a:t>
              </a:r>
              <a:endParaRPr sz="1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66" name="Google Shape;466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34730" y="5085184"/>
            <a:ext cx="5473774" cy="1010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08161" y="4031582"/>
            <a:ext cx="5600343" cy="981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5976" y="4653136"/>
            <a:ext cx="4670335" cy="8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19"/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Interrupções Internas no Arduino </a:t>
            </a:r>
            <a:endParaRPr/>
          </a:p>
        </p:txBody>
      </p:sp>
      <p:grpSp>
        <p:nvGrpSpPr>
          <p:cNvPr id="474" name="Google Shape;474;p19"/>
          <p:cNvGrpSpPr/>
          <p:nvPr/>
        </p:nvGrpSpPr>
        <p:grpSpPr>
          <a:xfrm>
            <a:off x="466825" y="1340768"/>
            <a:ext cx="3744416" cy="809625"/>
            <a:chOff x="5589120" y="2107082"/>
            <a:chExt cx="3744416" cy="809625"/>
          </a:xfrm>
        </p:grpSpPr>
        <p:sp>
          <p:nvSpPr>
            <p:cNvPr id="475" name="Google Shape;475;p19"/>
            <p:cNvSpPr/>
            <p:nvPr/>
          </p:nvSpPr>
          <p:spPr>
            <a:xfrm>
              <a:off x="5589120" y="2314241"/>
              <a:ext cx="395307" cy="395307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19"/>
            <p:cNvSpPr/>
            <p:nvPr/>
          </p:nvSpPr>
          <p:spPr>
            <a:xfrm>
              <a:off x="6090884" y="2107082"/>
              <a:ext cx="3242652" cy="809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O </a:t>
              </a:r>
              <a:r>
                <a:rPr lang="pt-BR" sz="1400" b="1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PRESCALER </a:t>
              </a:r>
              <a:r>
                <a:rPr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é um fator de divisão do clock usado para aumentar ou diminuir a velocidade do timer, e é dado pela fórmula</a:t>
              </a:r>
              <a:endParaRPr/>
            </a:p>
          </p:txBody>
        </p:sp>
      </p:grpSp>
      <p:pic>
        <p:nvPicPr>
          <p:cNvPr id="477" name="Google Shape;477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11145" y="1322487"/>
            <a:ext cx="2571750" cy="809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8" name="Google Shape;478;p19"/>
          <p:cNvGrpSpPr/>
          <p:nvPr/>
        </p:nvGrpSpPr>
        <p:grpSpPr>
          <a:xfrm>
            <a:off x="466825" y="2381124"/>
            <a:ext cx="8048052" cy="1053777"/>
            <a:chOff x="5589120" y="2316914"/>
            <a:chExt cx="8048052" cy="1053777"/>
          </a:xfrm>
        </p:grpSpPr>
        <p:sp>
          <p:nvSpPr>
            <p:cNvPr id="479" name="Google Shape;479;p19"/>
            <p:cNvSpPr/>
            <p:nvPr/>
          </p:nvSpPr>
          <p:spPr>
            <a:xfrm>
              <a:off x="5589120" y="2646149"/>
              <a:ext cx="395307" cy="395307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9"/>
            <p:cNvSpPr/>
            <p:nvPr/>
          </p:nvSpPr>
          <p:spPr>
            <a:xfrm>
              <a:off x="6090883" y="2316914"/>
              <a:ext cx="7546289" cy="1053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400"/>
                <a:buFont typeface="Arial"/>
                <a:buChar char="•"/>
              </a:pPr>
              <a:r>
                <a:rPr lang="pt-BR" sz="1400" b="0" i="1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lang="pt-BR" sz="1400" b="0" i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 é o tempo em microssegundos;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400"/>
                <a:buFont typeface="Arial"/>
                <a:buChar char="•"/>
              </a:pPr>
              <a:r>
                <a:rPr lang="pt-BR" sz="1400" b="0" i="1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max</a:t>
              </a:r>
              <a:r>
                <a:rPr lang="pt-BR" sz="1400" b="0" i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 é o valor máximo que o timer atinge (255, para um Timer de 8 bits);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400"/>
                <a:buFont typeface="Arial"/>
                <a:buChar char="•"/>
              </a:pPr>
              <a:r>
                <a:rPr lang="pt-BR" sz="1400" b="0" i="1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Prescaler</a:t>
              </a:r>
              <a:r>
                <a:rPr lang="pt-BR" sz="1400" b="0" i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 é o fator de divisão definido no último tópico;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400"/>
                <a:buFont typeface="Arial"/>
                <a:buChar char="•"/>
              </a:pPr>
              <a:r>
                <a:rPr lang="pt-BR" sz="1400" b="0" i="1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frequência</a:t>
              </a:r>
              <a:r>
                <a:rPr lang="pt-BR" sz="1400" b="0" i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 é a frequência do nosso microcontrolador, que, no Arduino Uno, é de aproximadamente 16Mhz.</a:t>
              </a:r>
              <a:endPara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19"/>
          <p:cNvGrpSpPr/>
          <p:nvPr/>
        </p:nvGrpSpPr>
        <p:grpSpPr>
          <a:xfrm>
            <a:off x="466825" y="3665632"/>
            <a:ext cx="4377754" cy="809625"/>
            <a:chOff x="5589120" y="2107082"/>
            <a:chExt cx="4377754" cy="809625"/>
          </a:xfrm>
        </p:grpSpPr>
        <p:sp>
          <p:nvSpPr>
            <p:cNvPr id="482" name="Google Shape;482;p19"/>
            <p:cNvSpPr/>
            <p:nvPr/>
          </p:nvSpPr>
          <p:spPr>
            <a:xfrm>
              <a:off x="5589120" y="2314241"/>
              <a:ext cx="395307" cy="395307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9"/>
            <p:cNvSpPr/>
            <p:nvPr/>
          </p:nvSpPr>
          <p:spPr>
            <a:xfrm>
              <a:off x="6090884" y="2107082"/>
              <a:ext cx="3875990" cy="809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Se definirmos um prescaler de 256, então o tempo para o contador chegar ao máxmio será de:</a:t>
              </a:r>
              <a:endParaRPr/>
            </a:p>
          </p:txBody>
        </p:sp>
      </p:grpSp>
      <p:pic>
        <p:nvPicPr>
          <p:cNvPr id="484" name="Google Shape;484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41732" y="3604598"/>
            <a:ext cx="2724150" cy="752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5" name="Google Shape;485;p19"/>
          <p:cNvGrpSpPr/>
          <p:nvPr/>
        </p:nvGrpSpPr>
        <p:grpSpPr>
          <a:xfrm>
            <a:off x="466825" y="4705988"/>
            <a:ext cx="4377754" cy="809625"/>
            <a:chOff x="5589120" y="2107082"/>
            <a:chExt cx="4377754" cy="809625"/>
          </a:xfrm>
        </p:grpSpPr>
        <p:sp>
          <p:nvSpPr>
            <p:cNvPr id="486" name="Google Shape;486;p19"/>
            <p:cNvSpPr/>
            <p:nvPr/>
          </p:nvSpPr>
          <p:spPr>
            <a:xfrm>
              <a:off x="5589120" y="2314241"/>
              <a:ext cx="395307" cy="395307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9"/>
            <p:cNvSpPr/>
            <p:nvPr/>
          </p:nvSpPr>
          <p:spPr>
            <a:xfrm>
              <a:off x="6090884" y="2107082"/>
              <a:ext cx="3875990" cy="809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Depois de configurar o prescaler, precisamos habilitar a interrupção, definindo o bit TOIEx no registrador TIMSKx</a:t>
              </a:r>
              <a:endPara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8" name="Google Shape;488;p19"/>
          <p:cNvGrpSpPr/>
          <p:nvPr/>
        </p:nvGrpSpPr>
        <p:grpSpPr>
          <a:xfrm>
            <a:off x="466825" y="5746345"/>
            <a:ext cx="7777582" cy="809625"/>
            <a:chOff x="5589120" y="2107082"/>
            <a:chExt cx="7777582" cy="809625"/>
          </a:xfrm>
        </p:grpSpPr>
        <p:sp>
          <p:nvSpPr>
            <p:cNvPr id="489" name="Google Shape;489;p19"/>
            <p:cNvSpPr/>
            <p:nvPr/>
          </p:nvSpPr>
          <p:spPr>
            <a:xfrm>
              <a:off x="5589120" y="2314241"/>
              <a:ext cx="395307" cy="395307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9"/>
            <p:cNvSpPr/>
            <p:nvPr/>
          </p:nvSpPr>
          <p:spPr>
            <a:xfrm>
              <a:off x="6090883" y="2107082"/>
              <a:ext cx="7275819" cy="809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Por fim, habilitamos as interrupções globais chamando a função </a:t>
              </a:r>
              <a:r>
                <a:rPr lang="pt-BR" sz="1400" b="1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sei()</a:t>
              </a:r>
              <a:r>
                <a:rPr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 e criamos a função que vai tratar a interrupção através do nome </a:t>
              </a:r>
              <a:r>
                <a:rPr lang="pt-BR" sz="1400" b="1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ISR(TIMER1_OVF_vect);</a:t>
              </a:r>
              <a:endPara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"/>
          <p:cNvSpPr txBox="1"/>
          <p:nvPr/>
        </p:nvSpPr>
        <p:spPr>
          <a:xfrm>
            <a:off x="1597070" y="1525840"/>
            <a:ext cx="5976009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Engenharia de Software</a:t>
            </a:r>
            <a:endParaRPr sz="3497" b="0" i="0" u="none" strike="noStrike" cap="none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EDGE COMPUTING &amp; COMPUTER SYSTEMS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471" y="103174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61784" y="34290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"/>
          <p:cNvSpPr txBox="1"/>
          <p:nvPr/>
        </p:nvSpPr>
        <p:spPr>
          <a:xfrm>
            <a:off x="1683010" y="3105835"/>
            <a:ext cx="577798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11 – Bootloader e Interrupções</a:t>
            </a:r>
            <a:endParaRPr sz="3600" b="0" i="0" u="sng" strike="noStrike" cap="none">
              <a:solidFill>
                <a:srgbClr val="ED26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" name="Google Shape;137;p2"/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38" name="Google Shape;138;p2"/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0" i="0" u="none" strike="noStrike" cap="none">
                  <a:solidFill>
                    <a:srgbClr val="91A3AD"/>
                  </a:solidFill>
                  <a:latin typeface="Arial"/>
                  <a:ea typeface="Arial"/>
                  <a:cs typeface="Arial"/>
                  <a:sym typeface="Arial"/>
                </a:rPr>
                <a:t>Prof. Airton Y. C. Toyofuku </a:t>
              </a:r>
              <a:endParaRPr/>
            </a:p>
          </p:txBody>
        </p:sp>
        <p:grpSp>
          <p:nvGrpSpPr>
            <p:cNvPr id="139" name="Google Shape;139;p2"/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40" name="Google Shape;140;p2"/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3" name="Google Shape;143;p2"/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rgbClr val="91A3AD"/>
                  </a:solidFill>
                  <a:latin typeface="Arial"/>
                  <a:ea typeface="Arial"/>
                  <a:cs typeface="Arial"/>
                  <a:sym typeface="Arial"/>
                </a:rPr>
                <a:t>profairton.toyofuku@fiap.com.br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798999" y="438697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ED14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0"/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Laboratório – Interrupções Internas</a:t>
            </a:r>
            <a:endParaRPr/>
          </a:p>
        </p:txBody>
      </p:sp>
      <p:sp>
        <p:nvSpPr>
          <p:cNvPr id="496" name="Google Shape;496;p20"/>
          <p:cNvSpPr txBox="1"/>
          <p:nvPr/>
        </p:nvSpPr>
        <p:spPr>
          <a:xfrm>
            <a:off x="4499992" y="4561842"/>
            <a:ext cx="3960440" cy="2035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400"/>
              <a:buFont typeface="Arial"/>
              <a:buNone/>
            </a:pPr>
            <a:r>
              <a:rPr lang="pt-BR" sz="1400" b="1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Material necessário: 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Arduino;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LEDs;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Resistores de 220 Ohms;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Jumpers</a:t>
            </a:r>
            <a:endParaRPr/>
          </a:p>
        </p:txBody>
      </p:sp>
      <p:pic>
        <p:nvPicPr>
          <p:cNvPr id="497" name="Google Shape;497;p20" descr="Resultado de imagem para nerd vector 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44208" y="4587943"/>
            <a:ext cx="2298989" cy="1724241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20"/>
          <p:cNvSpPr txBox="1"/>
          <p:nvPr/>
        </p:nvSpPr>
        <p:spPr>
          <a:xfrm>
            <a:off x="306452" y="6029887"/>
            <a:ext cx="376149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Link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pt-BR" sz="16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Projeto 19 – Interrupção Interna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20"/>
          <p:cNvSpPr txBox="1"/>
          <p:nvPr/>
        </p:nvSpPr>
        <p:spPr>
          <a:xfrm>
            <a:off x="228600" y="1772816"/>
            <a:ext cx="4127376" cy="3936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Neste laboratório, vamos explorar o conceito de interrupção externa e verificar como o software se comporta.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Vamos usar o LED 01 para acender o LED 02.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A cada 1 segundo o segundo led pisca, sem interferir no primeiro led. Isso ocorre pois demora cerca de 1 segundo para o timer 1 contar de 0 a 65536 com um prescaler de 256 e a cada vez que ele atinge o máximo ele envia um sinal de interrupção, que chama nossa ISR, e volta a contagem para 0.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0" name="Google Shape;500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96135" y="1526000"/>
            <a:ext cx="4519265" cy="277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1"/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Exercícios</a:t>
            </a:r>
            <a:endParaRPr/>
          </a:p>
        </p:txBody>
      </p:sp>
      <p:sp>
        <p:nvSpPr>
          <p:cNvPr id="507" name="Google Shape;507;p21"/>
          <p:cNvSpPr txBox="1"/>
          <p:nvPr/>
        </p:nvSpPr>
        <p:spPr>
          <a:xfrm>
            <a:off x="501106" y="1326822"/>
            <a:ext cx="5151014" cy="4619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Altere o laboratório de interrupções externas para utilizar um botão ao invés do sinal do LED.</a:t>
            </a:r>
            <a:endParaRPr/>
          </a:p>
          <a:p>
            <a:pPr marL="3429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Altere o laboratório de interrupções internas para valores de tempo de 0.25, 0.5, 1.5, 2.0, 2.5 e 3 segundos. 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8" name="Google Shape;508;p21" descr="Resultado de imagem para nerd vector 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9712" y="2276872"/>
            <a:ext cx="2736294" cy="205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05503" y="620688"/>
            <a:ext cx="3205601" cy="2635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96136" y="4118645"/>
            <a:ext cx="3205601" cy="1969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2"/>
          <p:cNvSpPr txBox="1">
            <a:spLocks noGrp="1"/>
          </p:cNvSpPr>
          <p:nvPr>
            <p:ph type="title"/>
          </p:nvPr>
        </p:nvSpPr>
        <p:spPr>
          <a:xfrm>
            <a:off x="628650" y="2073528"/>
            <a:ext cx="8387603" cy="123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Copyright © 2023 Prof. </a:t>
            </a:r>
            <a:r>
              <a:rPr lang="pt-BR" b="1"/>
              <a:t>Airton Y. C. Toyofuku</a:t>
            </a:r>
            <a:endParaRPr b="1"/>
          </a:p>
        </p:txBody>
      </p:sp>
      <p:sp>
        <p:nvSpPr>
          <p:cNvPr id="516" name="Google Shape;516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rgbClr val="1A1C1E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>
              <a:solidFill>
                <a:srgbClr val="1A1C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151" name="Google Shape;151;p3"/>
          <p:cNvSpPr txBox="1"/>
          <p:nvPr/>
        </p:nvSpPr>
        <p:spPr>
          <a:xfrm>
            <a:off x="539552" y="1844824"/>
            <a:ext cx="5256584" cy="373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que é Bootloader?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Como funciona?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que é uma Interrupção?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Interrupções Externas no Arduino;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Laboratório;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Interrupções Internas no Arduino;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Laboratório;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Exercício;</a:t>
            </a:r>
            <a:endParaRPr/>
          </a:p>
        </p:txBody>
      </p:sp>
      <p:pic>
        <p:nvPicPr>
          <p:cNvPr id="152" name="Google Shape;15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20472" y="1629200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Bootloader</a:t>
            </a:r>
            <a:endParaRPr sz="4000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8" name="Google Shape;158;p4"/>
          <p:cNvGrpSpPr/>
          <p:nvPr/>
        </p:nvGrpSpPr>
        <p:grpSpPr>
          <a:xfrm>
            <a:off x="323528" y="1052736"/>
            <a:ext cx="8496944" cy="720080"/>
            <a:chOff x="638714" y="1308295"/>
            <a:chExt cx="18234149" cy="1901011"/>
          </a:xfrm>
        </p:grpSpPr>
        <p:sp>
          <p:nvSpPr>
            <p:cNvPr id="159" name="Google Shape;159;p4"/>
            <p:cNvSpPr/>
            <p:nvPr/>
          </p:nvSpPr>
          <p:spPr>
            <a:xfrm>
              <a:off x="1378424" y="1308295"/>
              <a:ext cx="17494439" cy="18324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ED145B"/>
                </a:buClr>
                <a:buSzPts val="2000"/>
                <a:buFont typeface="Arial"/>
                <a:buNone/>
              </a:pPr>
              <a:r>
                <a:rPr lang="pt-BR" sz="20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Antigamente, </a:t>
              </a: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os primeiros computadores eram programados mecanicamente, ou através de cabos ou por cartões perfurados. </a:t>
              </a:r>
              <a:endParaRPr/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" name="Google Shape;161;p4"/>
          <p:cNvGrpSpPr/>
          <p:nvPr/>
        </p:nvGrpSpPr>
        <p:grpSpPr>
          <a:xfrm>
            <a:off x="323528" y="2060848"/>
            <a:ext cx="4752528" cy="1512168"/>
            <a:chOff x="638714" y="1308295"/>
            <a:chExt cx="8724243" cy="1901011"/>
          </a:xfrm>
        </p:grpSpPr>
        <p:sp>
          <p:nvSpPr>
            <p:cNvPr id="162" name="Google Shape;162;p4"/>
            <p:cNvSpPr/>
            <p:nvPr/>
          </p:nvSpPr>
          <p:spPr>
            <a:xfrm>
              <a:off x="1378423" y="1308295"/>
              <a:ext cx="7984534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Ou seja, alguém dizia para o computador o que deveria ser feito assim que fosse ligado.</a:t>
              </a: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4" name="Google Shape;16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53186" y="1969428"/>
            <a:ext cx="3367286" cy="414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8615" y="3717032"/>
            <a:ext cx="3457361" cy="259302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"/>
          <p:cNvSpPr txBox="1"/>
          <p:nvPr/>
        </p:nvSpPr>
        <p:spPr>
          <a:xfrm>
            <a:off x="4427984" y="6146292"/>
            <a:ext cx="368489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https://witchdoctor.co.nz/index.php/2021/03/the-worlds-first-digital-computer-is-76-years-old/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Bootloader</a:t>
            </a:r>
            <a:endParaRPr sz="4000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2" name="Google Shape;172;p5"/>
          <p:cNvGrpSpPr/>
          <p:nvPr/>
        </p:nvGrpSpPr>
        <p:grpSpPr>
          <a:xfrm>
            <a:off x="323528" y="1052736"/>
            <a:ext cx="8496944" cy="720080"/>
            <a:chOff x="638714" y="1308295"/>
            <a:chExt cx="18234149" cy="1901011"/>
          </a:xfrm>
        </p:grpSpPr>
        <p:sp>
          <p:nvSpPr>
            <p:cNvPr id="173" name="Google Shape;173;p5"/>
            <p:cNvSpPr/>
            <p:nvPr/>
          </p:nvSpPr>
          <p:spPr>
            <a:xfrm>
              <a:off x="1378424" y="1308295"/>
              <a:ext cx="17494439" cy="18324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ED145B"/>
                </a:buClr>
                <a:buSzPts val="2000"/>
                <a:buFont typeface="Arial"/>
                <a:buNone/>
              </a:pPr>
              <a:r>
                <a:rPr lang="pt-BR" sz="20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Atualmente, </a:t>
              </a: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com o avanço da tecnologia, temos computadores puramente eletrônicos, que “rodam” programas quase que sem intervenção humana. </a:t>
              </a: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5" name="Google Shape;175;p5"/>
          <p:cNvGrpSpPr/>
          <p:nvPr/>
        </p:nvGrpSpPr>
        <p:grpSpPr>
          <a:xfrm>
            <a:off x="323528" y="1988840"/>
            <a:ext cx="3888432" cy="1512168"/>
            <a:chOff x="638714" y="1308295"/>
            <a:chExt cx="7138017" cy="1901011"/>
          </a:xfrm>
        </p:grpSpPr>
        <p:sp>
          <p:nvSpPr>
            <p:cNvPr id="176" name="Google Shape;176;p5"/>
            <p:cNvSpPr/>
            <p:nvPr/>
          </p:nvSpPr>
          <p:spPr>
            <a:xfrm>
              <a:off x="1378423" y="1308295"/>
              <a:ext cx="6398308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Estamos familiarizados com esse tipo de computador. Que assim que ligamos, ele “boota” um Windows, um Linux ou mesmo um MAC OS.</a:t>
              </a: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638714" y="1308295"/>
              <a:ext cx="919990" cy="1901011"/>
            </a:xfrm>
            <a:prstGeom prst="homePlate">
              <a:avLst>
                <a:gd name="adj" fmla="val 2732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" name="Google Shape;17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30732" y="2276872"/>
            <a:ext cx="4389740" cy="24692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" name="Google Shape;179;p5"/>
          <p:cNvGrpSpPr/>
          <p:nvPr/>
        </p:nvGrpSpPr>
        <p:grpSpPr>
          <a:xfrm>
            <a:off x="323528" y="3789040"/>
            <a:ext cx="3888432" cy="1152128"/>
            <a:chOff x="638714" y="1308295"/>
            <a:chExt cx="10971395" cy="1901011"/>
          </a:xfrm>
        </p:grpSpPr>
        <p:sp>
          <p:nvSpPr>
            <p:cNvPr id="180" name="Google Shape;180;p5"/>
            <p:cNvSpPr/>
            <p:nvPr/>
          </p:nvSpPr>
          <p:spPr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Mas antes dele nos mostrar telinhas bonitas, o computador apresenta um negócio chamado “BIOS”</a:t>
              </a: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638714" y="1308295"/>
              <a:ext cx="1414058" cy="1901011"/>
            </a:xfrm>
            <a:prstGeom prst="homePlate">
              <a:avLst>
                <a:gd name="adj" fmla="val 27321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" name="Google Shape;182;p5"/>
          <p:cNvGrpSpPr/>
          <p:nvPr/>
        </p:nvGrpSpPr>
        <p:grpSpPr>
          <a:xfrm>
            <a:off x="323528" y="5229200"/>
            <a:ext cx="8496944" cy="936104"/>
            <a:chOff x="638714" y="1308295"/>
            <a:chExt cx="18234149" cy="1901011"/>
          </a:xfrm>
        </p:grpSpPr>
        <p:sp>
          <p:nvSpPr>
            <p:cNvPr id="183" name="Google Shape;183;p5"/>
            <p:cNvSpPr/>
            <p:nvPr/>
          </p:nvSpPr>
          <p:spPr>
            <a:xfrm>
              <a:off x="1378424" y="1308295"/>
              <a:ext cx="17494439" cy="18324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ED145B"/>
                </a:buClr>
                <a:buSzPts val="2000"/>
                <a:buFont typeface="Arial"/>
                <a:buNone/>
              </a:pPr>
              <a:r>
                <a:rPr lang="pt-BR" sz="20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A BIOS, </a:t>
              </a: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é o programa integrado ao processador ou placa mãe do computador, sendo responsável por verificar a integridade do hardware, carregar os drivers básicos e “chamar” o sistema operacional.</a:t>
              </a: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Bootloader</a:t>
            </a:r>
            <a:endParaRPr sz="4000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0" name="Google Shape;190;p6"/>
          <p:cNvGrpSpPr/>
          <p:nvPr/>
        </p:nvGrpSpPr>
        <p:grpSpPr>
          <a:xfrm>
            <a:off x="323528" y="1052736"/>
            <a:ext cx="7296150" cy="630000"/>
            <a:chOff x="638714" y="1308295"/>
            <a:chExt cx="8344441" cy="1901011"/>
          </a:xfrm>
        </p:grpSpPr>
        <p:sp>
          <p:nvSpPr>
            <p:cNvPr id="191" name="Google Shape;191;p6"/>
            <p:cNvSpPr/>
            <p:nvPr/>
          </p:nvSpPr>
          <p:spPr>
            <a:xfrm>
              <a:off x="1378424" y="1308295"/>
              <a:ext cx="7604731" cy="18324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Temos </a:t>
              </a:r>
              <a:r>
                <a:rPr lang="pt-BR" sz="2000" b="1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BIOS</a:t>
              </a: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em </a:t>
              </a:r>
              <a:r>
                <a:rPr lang="pt-BR" sz="2000" b="1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uControladores</a:t>
              </a: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? Sim e não...</a:t>
              </a: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638714" y="1308295"/>
              <a:ext cx="1075479" cy="1901011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" name="Google Shape;193;p6"/>
          <p:cNvGrpSpPr/>
          <p:nvPr/>
        </p:nvGrpSpPr>
        <p:grpSpPr>
          <a:xfrm>
            <a:off x="323528" y="1844824"/>
            <a:ext cx="7296150" cy="1260000"/>
            <a:chOff x="638714" y="1308295"/>
            <a:chExt cx="6786028" cy="1901011"/>
          </a:xfrm>
        </p:grpSpPr>
        <p:sp>
          <p:nvSpPr>
            <p:cNvPr id="194" name="Google Shape;194;p6"/>
            <p:cNvSpPr/>
            <p:nvPr/>
          </p:nvSpPr>
          <p:spPr>
            <a:xfrm>
              <a:off x="1378424" y="1308295"/>
              <a:ext cx="6046318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Temos um software </a:t>
              </a:r>
              <a:r>
                <a:rPr lang="pt-BR" sz="2000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pequeno</a:t>
              </a: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pt-BR" sz="2000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seguro</a:t>
              </a: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e </a:t>
              </a:r>
              <a:r>
                <a:rPr lang="pt-BR" sz="2000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confiável</a:t>
              </a: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(em teoria), chamado </a:t>
              </a:r>
              <a:r>
                <a:rPr lang="pt-BR" sz="2000" b="1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Bootloader</a:t>
              </a:r>
              <a:endParaRPr sz="2000" b="1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638714" y="1308295"/>
              <a:ext cx="874622" cy="1901011"/>
            </a:xfrm>
            <a:prstGeom prst="homePlate">
              <a:avLst>
                <a:gd name="adj" fmla="val 27321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6" name="Google Shape;196;p6"/>
          <p:cNvGrpSpPr/>
          <p:nvPr/>
        </p:nvGrpSpPr>
        <p:grpSpPr>
          <a:xfrm>
            <a:off x="323528" y="3284984"/>
            <a:ext cx="7296150" cy="1260000"/>
            <a:chOff x="638714" y="1308295"/>
            <a:chExt cx="11280448" cy="1901011"/>
          </a:xfrm>
        </p:grpSpPr>
        <p:sp>
          <p:nvSpPr>
            <p:cNvPr id="197" name="Google Shape;197;p6"/>
            <p:cNvSpPr/>
            <p:nvPr/>
          </p:nvSpPr>
          <p:spPr>
            <a:xfrm>
              <a:off x="1378424" y="1308295"/>
              <a:ext cx="10540738" cy="18324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ED145B"/>
                </a:buClr>
                <a:buSzPts val="2000"/>
                <a:buFont typeface="Arial"/>
                <a:buNone/>
              </a:pPr>
              <a:r>
                <a:rPr lang="pt-BR" sz="20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O Bootloader </a:t>
              </a: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tem a função de carregar na memória de programa o firmware definitivo que vai rodar no produto.</a:t>
              </a:r>
              <a:endParaRPr/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638714" y="1308295"/>
              <a:ext cx="1453888" cy="1901011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9" name="Google Shape;19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4691" y="4697143"/>
            <a:ext cx="7296150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Bootloader</a:t>
            </a:r>
            <a:endParaRPr sz="4000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7"/>
          <p:cNvSpPr/>
          <p:nvPr/>
        </p:nvSpPr>
        <p:spPr>
          <a:xfrm>
            <a:off x="1403648" y="1256676"/>
            <a:ext cx="6549539" cy="623455"/>
          </a:xfrm>
          <a:prstGeom prst="rect">
            <a:avLst/>
          </a:prstGeom>
          <a:solidFill>
            <a:srgbClr val="D8E2F3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Temos </a:t>
            </a:r>
            <a:r>
              <a:rPr lang="pt-BR" sz="1800" b="1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BIOS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em </a:t>
            </a:r>
            <a:r>
              <a:rPr lang="pt-BR" sz="1800" b="1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uControladores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 Sim e não...</a:t>
            </a:r>
            <a:endParaRPr/>
          </a:p>
        </p:txBody>
      </p:sp>
      <p:sp>
        <p:nvSpPr>
          <p:cNvPr id="206" name="Google Shape;206;p7"/>
          <p:cNvSpPr/>
          <p:nvPr/>
        </p:nvSpPr>
        <p:spPr>
          <a:xfrm>
            <a:off x="1190813" y="1258938"/>
            <a:ext cx="212834" cy="623455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7"/>
          <p:cNvSpPr/>
          <p:nvPr/>
        </p:nvSpPr>
        <p:spPr>
          <a:xfrm>
            <a:off x="406402" y="1256676"/>
            <a:ext cx="623455" cy="62345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8" name="Google Shape;208;p7"/>
          <p:cNvCxnSpPr>
            <a:stCxn id="207" idx="6"/>
            <a:endCxn id="206" idx="1"/>
          </p:cNvCxnSpPr>
          <p:nvPr/>
        </p:nvCxnSpPr>
        <p:spPr>
          <a:xfrm>
            <a:off x="1029857" y="1568404"/>
            <a:ext cx="161100" cy="240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9" name="Google Shape;209;p7"/>
          <p:cNvSpPr/>
          <p:nvPr/>
        </p:nvSpPr>
        <p:spPr>
          <a:xfrm>
            <a:off x="1403648" y="2266055"/>
            <a:ext cx="6549539" cy="707886"/>
          </a:xfrm>
          <a:prstGeom prst="rect">
            <a:avLst/>
          </a:prstGeom>
          <a:solidFill>
            <a:srgbClr val="FBE4D4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Temos um software </a:t>
            </a:r>
            <a:r>
              <a:rPr lang="pt-BR" sz="1800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pequeno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800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seguro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lang="pt-BR" sz="1800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confiável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(em teoria), chamado </a:t>
            </a:r>
            <a:r>
              <a:rPr lang="pt-BR" sz="1800" b="1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Bootloader</a:t>
            </a:r>
            <a:endParaRPr sz="1800" b="1">
              <a:solidFill>
                <a:srgbClr val="ED26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7"/>
          <p:cNvSpPr/>
          <p:nvPr/>
        </p:nvSpPr>
        <p:spPr>
          <a:xfrm>
            <a:off x="1190813" y="2266055"/>
            <a:ext cx="212834" cy="707886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7"/>
          <p:cNvSpPr/>
          <p:nvPr/>
        </p:nvSpPr>
        <p:spPr>
          <a:xfrm>
            <a:off x="406402" y="2308271"/>
            <a:ext cx="623455" cy="6234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2" name="Google Shape;212;p7"/>
          <p:cNvCxnSpPr>
            <a:stCxn id="211" idx="6"/>
            <a:endCxn id="210" idx="1"/>
          </p:cNvCxnSpPr>
          <p:nvPr/>
        </p:nvCxnSpPr>
        <p:spPr>
          <a:xfrm>
            <a:off x="1029857" y="2619999"/>
            <a:ext cx="161100" cy="0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3" name="Google Shape;213;p7"/>
          <p:cNvSpPr/>
          <p:nvPr/>
        </p:nvSpPr>
        <p:spPr>
          <a:xfrm>
            <a:off x="1403648" y="3342646"/>
            <a:ext cx="6549539" cy="1094466"/>
          </a:xfrm>
          <a:prstGeom prst="rect">
            <a:avLst/>
          </a:prstGeom>
          <a:solidFill>
            <a:srgbClr val="EDEDED"/>
          </a:solidFill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D145B"/>
              </a:buClr>
              <a:buSzPts val="1800"/>
              <a:buFont typeface="Arial"/>
              <a:buNone/>
            </a:pPr>
            <a:r>
              <a:rPr lang="pt-BR" sz="1800" b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Bootloader 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 a função de Inicializar os periféricos básicos do uControlador como a Bios, mas também tem o papel de atualizar o software do dispositivo.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7"/>
          <p:cNvSpPr/>
          <p:nvPr/>
        </p:nvSpPr>
        <p:spPr>
          <a:xfrm>
            <a:off x="1190813" y="3342646"/>
            <a:ext cx="212834" cy="1094466"/>
          </a:xfrm>
          <a:prstGeom prst="rect">
            <a:avLst/>
          </a:prstGeom>
          <a:solidFill>
            <a:schemeClr val="accent3"/>
          </a:solidFill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7"/>
          <p:cNvSpPr/>
          <p:nvPr/>
        </p:nvSpPr>
        <p:spPr>
          <a:xfrm>
            <a:off x="406402" y="3578153"/>
            <a:ext cx="623455" cy="62345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6" name="Google Shape;216;p7"/>
          <p:cNvCxnSpPr>
            <a:stCxn id="215" idx="6"/>
            <a:endCxn id="214" idx="1"/>
          </p:cNvCxnSpPr>
          <p:nvPr/>
        </p:nvCxnSpPr>
        <p:spPr>
          <a:xfrm>
            <a:off x="1029857" y="3889881"/>
            <a:ext cx="161100" cy="0"/>
          </a:xfrm>
          <a:prstGeom prst="straightConnector1">
            <a:avLst/>
          </a:prstGeom>
          <a:noFill/>
          <a:ln w="571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17" name="Google Shape;21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4691" y="4697143"/>
            <a:ext cx="7296150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 como funciona?</a:t>
            </a:r>
            <a:endParaRPr/>
          </a:p>
        </p:txBody>
      </p:sp>
      <p:pic>
        <p:nvPicPr>
          <p:cNvPr id="223" name="Google Shape;22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537" y="1124745"/>
            <a:ext cx="3240360" cy="21602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" name="Google Shape;224;p8"/>
          <p:cNvGrpSpPr/>
          <p:nvPr/>
        </p:nvGrpSpPr>
        <p:grpSpPr>
          <a:xfrm>
            <a:off x="3923928" y="1124746"/>
            <a:ext cx="5040560" cy="2160240"/>
            <a:chOff x="3215680" y="2348880"/>
            <a:chExt cx="11593288" cy="1296144"/>
          </a:xfrm>
        </p:grpSpPr>
        <p:sp>
          <p:nvSpPr>
            <p:cNvPr id="225" name="Google Shape;225;p8"/>
            <p:cNvSpPr/>
            <p:nvPr/>
          </p:nvSpPr>
          <p:spPr>
            <a:xfrm>
              <a:off x="3215680" y="2348880"/>
              <a:ext cx="2304256" cy="1296144"/>
            </a:xfrm>
            <a:prstGeom prst="roundRect">
              <a:avLst>
                <a:gd name="adj" fmla="val 95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MAS COMO ASSIM?</a:t>
              </a:r>
              <a:endParaRPr/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3320419" y="2461355"/>
              <a:ext cx="2094778" cy="1071194"/>
            </a:xfrm>
            <a:prstGeom prst="roundRect">
              <a:avLst>
                <a:gd name="adj" fmla="val 951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5591944" y="2348880"/>
              <a:ext cx="9217024" cy="1296144"/>
            </a:xfrm>
            <a:prstGeom prst="roundRect">
              <a:avLst>
                <a:gd name="adj" fmla="val 9510"/>
              </a:avLst>
            </a:prstGeom>
            <a:solidFill>
              <a:srgbClr val="D8E2F3"/>
            </a:solidFill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O Bootloader </a:t>
              </a:r>
              <a:r>
                <a:rPr lang="pt-BR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também tem o papel de atualizar o software do dispositivo????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8" name="Google Shape;228;p8" descr="Technoblogy - Choosing a Friendly AVR Chip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0296" y="3847897"/>
            <a:ext cx="2409825" cy="18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8" descr="{&quot;Key&quot;:&quot;POWER_USER_SHAPE_ICON&quot;,&quot;Value&quot;:&quot;POWER_USER_SHAPE_ICON_STYLE_1&quot;}"/>
          <p:cNvSpPr/>
          <p:nvPr/>
        </p:nvSpPr>
        <p:spPr>
          <a:xfrm rot="10800000">
            <a:off x="3817917" y="4293096"/>
            <a:ext cx="1186131" cy="992739"/>
          </a:xfrm>
          <a:custGeom>
            <a:avLst/>
            <a:gdLst/>
            <a:ahLst/>
            <a:cxnLst/>
            <a:rect l="l" t="t" r="r" b="b"/>
            <a:pathLst>
              <a:path w="1250" h="1045" extrusionOk="0">
                <a:moveTo>
                  <a:pt x="522" y="1044"/>
                </a:moveTo>
                <a:lnTo>
                  <a:pt x="0" y="522"/>
                </a:lnTo>
                <a:lnTo>
                  <a:pt x="522" y="0"/>
                </a:lnTo>
                <a:lnTo>
                  <a:pt x="867" y="0"/>
                </a:lnTo>
                <a:lnTo>
                  <a:pt x="470" y="397"/>
                </a:lnTo>
                <a:lnTo>
                  <a:pt x="1250" y="397"/>
                </a:lnTo>
                <a:lnTo>
                  <a:pt x="1250" y="650"/>
                </a:lnTo>
                <a:lnTo>
                  <a:pt x="472" y="650"/>
                </a:lnTo>
                <a:lnTo>
                  <a:pt x="867" y="1045"/>
                </a:lnTo>
                <a:lnTo>
                  <a:pt x="522" y="1044"/>
                </a:ln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8"/>
          <p:cNvPicPr preferRelativeResize="0"/>
          <p:nvPr/>
        </p:nvPicPr>
        <p:blipFill rotWithShape="1">
          <a:blip r:embed="rId5">
            <a:alphaModFix/>
          </a:blip>
          <a:srcRect l="26728" r="22436"/>
          <a:stretch/>
        </p:blipFill>
        <p:spPr>
          <a:xfrm>
            <a:off x="5076056" y="3360027"/>
            <a:ext cx="2952328" cy="3453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" name="Google Shape;231;p8"/>
          <p:cNvGrpSpPr/>
          <p:nvPr/>
        </p:nvGrpSpPr>
        <p:grpSpPr>
          <a:xfrm>
            <a:off x="179512" y="3461225"/>
            <a:ext cx="1567543" cy="2668818"/>
            <a:chOff x="3215680" y="2348880"/>
            <a:chExt cx="2304256" cy="1296144"/>
          </a:xfrm>
        </p:grpSpPr>
        <p:sp>
          <p:nvSpPr>
            <p:cNvPr id="232" name="Google Shape;232;p8"/>
            <p:cNvSpPr/>
            <p:nvPr/>
          </p:nvSpPr>
          <p:spPr>
            <a:xfrm>
              <a:off x="3215680" y="2348880"/>
              <a:ext cx="2304256" cy="1296144"/>
            </a:xfrm>
            <a:prstGeom prst="roundRect">
              <a:avLst>
                <a:gd name="adj" fmla="val 951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Vamos tentar simplificar: Esse é o noso uControlador usado no Arduino</a:t>
              </a:r>
              <a:endParaRPr/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3320419" y="2461355"/>
              <a:ext cx="2094778" cy="1071194"/>
            </a:xfrm>
            <a:prstGeom prst="roundRect">
              <a:avLst>
                <a:gd name="adj" fmla="val 951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4" name="Google Shape;234;p8"/>
          <p:cNvGrpSpPr/>
          <p:nvPr/>
        </p:nvGrpSpPr>
        <p:grpSpPr>
          <a:xfrm>
            <a:off x="7308304" y="3461225"/>
            <a:ext cx="1567543" cy="2668818"/>
            <a:chOff x="3215680" y="2348880"/>
            <a:chExt cx="2304256" cy="1296144"/>
          </a:xfrm>
        </p:grpSpPr>
        <p:sp>
          <p:nvSpPr>
            <p:cNvPr id="235" name="Google Shape;235;p8"/>
            <p:cNvSpPr/>
            <p:nvPr/>
          </p:nvSpPr>
          <p:spPr>
            <a:xfrm>
              <a:off x="3215680" y="2348880"/>
              <a:ext cx="2304256" cy="1296144"/>
            </a:xfrm>
            <a:prstGeom prst="roundRect">
              <a:avLst>
                <a:gd name="adj" fmla="val 951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 é assim que a memória flash (HD) está dividida</a:t>
              </a:r>
              <a:endParaRPr/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3320419" y="2461355"/>
              <a:ext cx="2094778" cy="1071194"/>
            </a:xfrm>
            <a:prstGeom prst="roundRect">
              <a:avLst>
                <a:gd name="adj" fmla="val 951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7" name="Google Shape;237;p8"/>
          <p:cNvSpPr txBox="1"/>
          <p:nvPr/>
        </p:nvSpPr>
        <p:spPr>
          <a:xfrm>
            <a:off x="4846703" y="6688362"/>
            <a:ext cx="4572000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http://www.rjhcoding.com/avr-asm-memory-types.php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 como funciona?</a:t>
            </a:r>
            <a:endParaRPr/>
          </a:p>
        </p:txBody>
      </p:sp>
      <p:pic>
        <p:nvPicPr>
          <p:cNvPr id="243" name="Google Shape;243;p9"/>
          <p:cNvPicPr preferRelativeResize="0"/>
          <p:nvPr/>
        </p:nvPicPr>
        <p:blipFill rotWithShape="1">
          <a:blip r:embed="rId3">
            <a:alphaModFix/>
          </a:blip>
          <a:srcRect l="26728" r="22436"/>
          <a:stretch/>
        </p:blipFill>
        <p:spPr>
          <a:xfrm>
            <a:off x="228600" y="847404"/>
            <a:ext cx="4607926" cy="53899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4" name="Google Shape;244;p9"/>
          <p:cNvGrpSpPr/>
          <p:nvPr/>
        </p:nvGrpSpPr>
        <p:grpSpPr>
          <a:xfrm>
            <a:off x="3787933" y="1340768"/>
            <a:ext cx="4528188" cy="1584176"/>
            <a:chOff x="3215680" y="2348880"/>
            <a:chExt cx="2304256" cy="1296144"/>
          </a:xfrm>
        </p:grpSpPr>
        <p:sp>
          <p:nvSpPr>
            <p:cNvPr id="245" name="Google Shape;245;p9"/>
            <p:cNvSpPr/>
            <p:nvPr/>
          </p:nvSpPr>
          <p:spPr>
            <a:xfrm>
              <a:off x="3215680" y="2348880"/>
              <a:ext cx="2304256" cy="1296144"/>
            </a:xfrm>
            <a:prstGeom prst="roundRect">
              <a:avLst>
                <a:gd name="adj" fmla="val 951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Application Flash Section é onde está 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 nosso programa principal.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É onde roda o software que escrevemos no 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IDE do Arduino.</a:t>
              </a:r>
              <a:endParaRPr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3320419" y="2461355"/>
              <a:ext cx="2094778" cy="1071194"/>
            </a:xfrm>
            <a:prstGeom prst="roundRect">
              <a:avLst>
                <a:gd name="adj" fmla="val 951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7" name="Google Shape;247;p9"/>
          <p:cNvGrpSpPr/>
          <p:nvPr/>
        </p:nvGrpSpPr>
        <p:grpSpPr>
          <a:xfrm>
            <a:off x="3787933" y="3418308"/>
            <a:ext cx="4528188" cy="2284290"/>
            <a:chOff x="3215680" y="2348880"/>
            <a:chExt cx="2304256" cy="1296144"/>
          </a:xfrm>
        </p:grpSpPr>
        <p:sp>
          <p:nvSpPr>
            <p:cNvPr id="248" name="Google Shape;248;p9"/>
            <p:cNvSpPr/>
            <p:nvPr/>
          </p:nvSpPr>
          <p:spPr>
            <a:xfrm>
              <a:off x="3215680" y="2348880"/>
              <a:ext cx="2304256" cy="1296144"/>
            </a:xfrm>
            <a:prstGeom prst="roundRect">
              <a:avLst>
                <a:gd name="adj" fmla="val 95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 Boot Flash Section é onde está o bootloader, um software que normalmente 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não temos acesso e tem a função de pegar o software que escrevemos na IDE e colocar 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no Application Flash Section </a:t>
              </a:r>
              <a:endParaRPr/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3320419" y="2461355"/>
              <a:ext cx="2094778" cy="1071194"/>
            </a:xfrm>
            <a:prstGeom prst="roundRect">
              <a:avLst>
                <a:gd name="adj" fmla="val 951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" name="Google Shape;250;p9"/>
          <p:cNvSpPr txBox="1"/>
          <p:nvPr/>
        </p:nvSpPr>
        <p:spPr>
          <a:xfrm>
            <a:off x="467544" y="6036341"/>
            <a:ext cx="4572000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http://www.rjhcoding.com/avr-asm-memory-types.php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2007</Words>
  <Application>Microsoft Office PowerPoint</Application>
  <PresentationFormat>Apresentação na tela (4:3)</PresentationFormat>
  <Paragraphs>163</Paragraphs>
  <Slides>22</Slides>
  <Notes>22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22</vt:i4>
      </vt:variant>
    </vt:vector>
  </HeadingPairs>
  <TitlesOfParts>
    <vt:vector size="29" baseType="lpstr">
      <vt:lpstr>Times New Roman</vt:lpstr>
      <vt:lpstr>Calibri</vt:lpstr>
      <vt:lpstr>Arial</vt:lpstr>
      <vt:lpstr>Montserrat</vt:lpstr>
      <vt:lpstr>Noto Sans Symbols</vt:lpstr>
      <vt:lpstr>Office Theme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Copyright © 2023 Prof. Airton Y. C. Toyofuku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Paula</dc:creator>
  <cp:lastModifiedBy>Airton</cp:lastModifiedBy>
  <cp:revision>1</cp:revision>
  <dcterms:created xsi:type="dcterms:W3CDTF">2018-08-18T04:32:45Z</dcterms:created>
  <dcterms:modified xsi:type="dcterms:W3CDTF">2023-08-14T13:58:03Z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</Properties>
</file>